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1" r:id="rId1"/>
  </p:sldMasterIdLst>
  <p:notesMasterIdLst>
    <p:notesMasterId r:id="rId57"/>
  </p:notesMasterIdLst>
  <p:handoutMasterIdLst>
    <p:handoutMasterId r:id="rId58"/>
  </p:handoutMasterIdLst>
  <p:sldIdLst>
    <p:sldId id="256" r:id="rId2"/>
    <p:sldId id="257" r:id="rId3"/>
    <p:sldId id="301" r:id="rId4"/>
    <p:sldId id="302" r:id="rId5"/>
    <p:sldId id="316" r:id="rId6"/>
    <p:sldId id="315" r:id="rId7"/>
    <p:sldId id="266" r:id="rId8"/>
    <p:sldId id="317" r:id="rId9"/>
    <p:sldId id="268" r:id="rId10"/>
    <p:sldId id="299" r:id="rId11"/>
    <p:sldId id="304" r:id="rId12"/>
    <p:sldId id="318" r:id="rId13"/>
    <p:sldId id="262" r:id="rId14"/>
    <p:sldId id="292" r:id="rId15"/>
    <p:sldId id="300" r:id="rId16"/>
    <p:sldId id="272" r:id="rId17"/>
    <p:sldId id="307" r:id="rId18"/>
    <p:sldId id="298" r:id="rId19"/>
    <p:sldId id="319" r:id="rId20"/>
    <p:sldId id="320" r:id="rId21"/>
    <p:sldId id="294" r:id="rId22"/>
    <p:sldId id="305" r:id="rId23"/>
    <p:sldId id="321" r:id="rId24"/>
    <p:sldId id="325" r:id="rId25"/>
    <p:sldId id="322" r:id="rId26"/>
    <p:sldId id="297" r:id="rId27"/>
    <p:sldId id="259" r:id="rId28"/>
    <p:sldId id="324" r:id="rId29"/>
    <p:sldId id="326" r:id="rId30"/>
    <p:sldId id="276" r:id="rId31"/>
    <p:sldId id="329" r:id="rId32"/>
    <p:sldId id="327" r:id="rId33"/>
    <p:sldId id="328" r:id="rId34"/>
    <p:sldId id="275" r:id="rId35"/>
    <p:sldId id="277" r:id="rId36"/>
    <p:sldId id="330" r:id="rId37"/>
    <p:sldId id="270" r:id="rId38"/>
    <p:sldId id="306" r:id="rId39"/>
    <p:sldId id="308" r:id="rId40"/>
    <p:sldId id="331" r:id="rId41"/>
    <p:sldId id="333" r:id="rId42"/>
    <p:sldId id="335" r:id="rId43"/>
    <p:sldId id="332" r:id="rId44"/>
    <p:sldId id="309" r:id="rId45"/>
    <p:sldId id="334" r:id="rId46"/>
    <p:sldId id="283" r:id="rId47"/>
    <p:sldId id="311" r:id="rId48"/>
    <p:sldId id="291" r:id="rId49"/>
    <p:sldId id="296" r:id="rId50"/>
    <p:sldId id="288" r:id="rId51"/>
    <p:sldId id="312" r:id="rId52"/>
    <p:sldId id="310" r:id="rId53"/>
    <p:sldId id="290" r:id="rId54"/>
    <p:sldId id="313" r:id="rId55"/>
    <p:sldId id="314" r:id="rId56"/>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Arial" charset="0"/>
        <a:ea typeface="+mn-ea"/>
        <a:cs typeface="+mn-cs"/>
      </a:defRPr>
    </a:lvl1pPr>
    <a:lvl2pPr marL="457200" algn="l" rtl="0" fontAlgn="base">
      <a:spcBef>
        <a:spcPct val="0"/>
      </a:spcBef>
      <a:spcAft>
        <a:spcPct val="0"/>
      </a:spcAft>
      <a:defRPr sz="2400" kern="1200">
        <a:solidFill>
          <a:schemeClr val="tx1"/>
        </a:solidFill>
        <a:latin typeface="Arial" charset="0"/>
        <a:ea typeface="+mn-ea"/>
        <a:cs typeface="+mn-cs"/>
      </a:defRPr>
    </a:lvl2pPr>
    <a:lvl3pPr marL="914400" algn="l" rtl="0" fontAlgn="base">
      <a:spcBef>
        <a:spcPct val="0"/>
      </a:spcBef>
      <a:spcAft>
        <a:spcPct val="0"/>
      </a:spcAft>
      <a:defRPr sz="2400" kern="1200">
        <a:solidFill>
          <a:schemeClr val="tx1"/>
        </a:solidFill>
        <a:latin typeface="Arial" charset="0"/>
        <a:ea typeface="+mn-ea"/>
        <a:cs typeface="+mn-cs"/>
      </a:defRPr>
    </a:lvl3pPr>
    <a:lvl4pPr marL="1371600" algn="l" rtl="0" fontAlgn="base">
      <a:spcBef>
        <a:spcPct val="0"/>
      </a:spcBef>
      <a:spcAft>
        <a:spcPct val="0"/>
      </a:spcAft>
      <a:defRPr sz="2400" kern="1200">
        <a:solidFill>
          <a:schemeClr val="tx1"/>
        </a:solidFill>
        <a:latin typeface="Arial" charset="0"/>
        <a:ea typeface="+mn-ea"/>
        <a:cs typeface="+mn-cs"/>
      </a:defRPr>
    </a:lvl4pPr>
    <a:lvl5pPr marL="1828800" algn="l" rtl="0" fontAlgn="base">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25635" autoAdjust="0"/>
    <p:restoredTop sz="86381" autoAdjust="0"/>
  </p:normalViewPr>
  <p:slideViewPr>
    <p:cSldViewPr>
      <p:cViewPr>
        <p:scale>
          <a:sx n="80" d="100"/>
          <a:sy n="80" d="100"/>
        </p:scale>
        <p:origin x="-852" y="-288"/>
      </p:cViewPr>
      <p:guideLst>
        <p:guide orient="horz" pos="2160"/>
        <p:guide pos="2880"/>
      </p:guideLst>
    </p:cSldViewPr>
  </p:slideViewPr>
  <p:outlineViewPr>
    <p:cViewPr>
      <p:scale>
        <a:sx n="33" d="100"/>
        <a:sy n="33" d="100"/>
      </p:scale>
      <p:origin x="0" y="26484"/>
    </p:cViewPr>
  </p:outlineViewPr>
  <p:notesTextViewPr>
    <p:cViewPr>
      <p:scale>
        <a:sx n="100" d="100"/>
        <a:sy n="100" d="100"/>
      </p:scale>
      <p:origin x="0" y="0"/>
    </p:cViewPr>
  </p:notesTextViewPr>
  <p:sorterViewPr>
    <p:cViewPr>
      <p:scale>
        <a:sx n="100" d="100"/>
        <a:sy n="100" d="100"/>
      </p:scale>
      <p:origin x="0" y="11586"/>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handoutMaster" Target="handoutMasters/handoutMaster1.xml"/><Relationship Id="rId5" Type="http://schemas.openxmlformats.org/officeDocument/2006/relationships/slide" Target="slides/slide4.xml"/><Relationship Id="rId61"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8.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891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vl1pPr>
          </a:lstStyle>
          <a:p>
            <a:pPr>
              <a:defRPr/>
            </a:pPr>
            <a:endParaRPr lang="en-US" dirty="0"/>
          </a:p>
        </p:txBody>
      </p:sp>
      <p:sp>
        <p:nvSpPr>
          <p:cNvPr id="38915"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vl1pPr>
          </a:lstStyle>
          <a:p>
            <a:pPr>
              <a:defRPr/>
            </a:pPr>
            <a:fld id="{5C8D428C-BAFB-4D14-9935-61B902EE85C1}" type="datetimeFigureOut">
              <a:rPr lang="en-US"/>
              <a:pPr>
                <a:defRPr/>
              </a:pPr>
              <a:t>11/2/2014</a:t>
            </a:fld>
            <a:endParaRPr lang="en-US" dirty="0"/>
          </a:p>
        </p:txBody>
      </p:sp>
      <p:sp>
        <p:nvSpPr>
          <p:cNvPr id="38916"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vl1pPr>
          </a:lstStyle>
          <a:p>
            <a:pPr>
              <a:defRPr/>
            </a:pPr>
            <a:endParaRPr lang="en-US" dirty="0"/>
          </a:p>
        </p:txBody>
      </p:sp>
      <p:sp>
        <p:nvSpPr>
          <p:cNvPr id="38917"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vl1pPr>
          </a:lstStyle>
          <a:p>
            <a:pPr>
              <a:defRPr/>
            </a:pPr>
            <a:fld id="{5A76AE35-F8D7-4E35-84AA-AD1DC9D6726C}" type="slidenum">
              <a:rPr lang="en-US"/>
              <a:pPr>
                <a:defRPr/>
              </a:pPr>
              <a:t>‹#›</a:t>
            </a:fld>
            <a:endParaRPr lang="en-US" dirty="0"/>
          </a:p>
        </p:txBody>
      </p:sp>
    </p:spTree>
    <p:extLst>
      <p:ext uri="{BB962C8B-B14F-4D97-AF65-F5344CB8AC3E}">
        <p14:creationId xmlns:p14="http://schemas.microsoft.com/office/powerpoint/2010/main" val="110631337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5846414C-8E7B-49DC-898D-77A3FF7999EE}" type="datetimeFigureOut">
              <a:rPr lang="en-US"/>
              <a:pPr>
                <a:defRPr/>
              </a:pPr>
              <a:t>11/2/2014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B3AF25C4-3590-4784-AA90-DF5AADDFE6D6}" type="slidenum">
              <a:rPr lang="en-US"/>
              <a:pPr>
                <a:defRPr/>
              </a:pPr>
              <a:t>‹#›</a:t>
            </a:fld>
            <a:endParaRPr lang="en-US" dirty="0"/>
          </a:p>
        </p:txBody>
      </p:sp>
    </p:spTree>
    <p:extLst>
      <p:ext uri="{BB962C8B-B14F-4D97-AF65-F5344CB8AC3E}">
        <p14:creationId xmlns:p14="http://schemas.microsoft.com/office/powerpoint/2010/main" val="396930703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762000" y="4724400"/>
            <a:ext cx="6858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E8D8AB0-AB76-4252-BA7D-DB2C8466CDA8}" type="datetimeFigureOut">
              <a:rPr lang="en-US" smtClean="0"/>
              <a:t>11/2/2014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D70F5B9-FC1E-43D4-B34F-9ADF10725064}" type="slidenum">
              <a:rPr lang="en-US" smtClean="0"/>
              <a:t>‹#›</a:t>
            </a:fld>
            <a:endParaRPr lang="en-US" dirty="0"/>
          </a:p>
        </p:txBody>
      </p:sp>
      <p:sp>
        <p:nvSpPr>
          <p:cNvPr id="7" name="Rectangle 6"/>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E8D8AB0-AB76-4252-BA7D-DB2C8466CDA8}" type="datetimeFigureOut">
              <a:rPr lang="en-US" smtClean="0"/>
              <a:t>11/2/2014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D70F5B9-FC1E-43D4-B34F-9ADF10725064}"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E8D8AB0-AB76-4252-BA7D-DB2C8466CDA8}" type="datetimeFigureOut">
              <a:rPr lang="en-US" smtClean="0"/>
              <a:t>11/2/2014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D70F5B9-FC1E-43D4-B34F-9ADF10725064}"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E8D8AB0-AB76-4252-BA7D-DB2C8466CDA8}" type="datetimeFigureOut">
              <a:rPr lang="en-US" smtClean="0"/>
              <a:t>11/2/2014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D70F5B9-FC1E-43D4-B34F-9ADF10725064}"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762000" y="3276600"/>
            <a:ext cx="7543800" cy="1676400"/>
          </a:xfrm>
        </p:spPr>
        <p:txBody>
          <a:bodyPr anchor="b" anchorCtr="0"/>
          <a:lstStyle>
            <a:lvl1pPr algn="l">
              <a:defRPr sz="54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62000" y="4953000"/>
            <a:ext cx="6858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E8D8AB0-AB76-4252-BA7D-DB2C8466CDA8}" type="datetimeFigureOut">
              <a:rPr lang="en-US" smtClean="0"/>
              <a:t>11/2/2014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D70F5B9-FC1E-43D4-B34F-9ADF10725064}" type="slidenum">
              <a:rPr lang="en-US" smtClean="0"/>
              <a:t>‹#›</a:t>
            </a:fld>
            <a:endParaRPr lang="en-US" dirty="0"/>
          </a:p>
        </p:txBody>
      </p:sp>
      <p:sp>
        <p:nvSpPr>
          <p:cNvPr id="8" name="Rectangle 7"/>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E8D8AB0-AB76-4252-BA7D-DB2C8466CDA8}" type="datetimeFigureOut">
              <a:rPr lang="en-US" smtClean="0"/>
              <a:t>11/2/2014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D70F5B9-FC1E-43D4-B34F-9ADF10725064}"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589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E8D8AB0-AB76-4252-BA7D-DB2C8466CDA8}" type="datetimeFigureOut">
              <a:rPr lang="en-US" smtClean="0"/>
              <a:t>11/2/2014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D70F5B9-FC1E-43D4-B34F-9ADF10725064}" type="slidenum">
              <a:rPr lang="en-US" smtClean="0"/>
              <a:t>‹#›</a:t>
            </a:fld>
            <a:endParaRPr lang="en-US" dirty="0"/>
          </a:p>
        </p:txBody>
      </p:sp>
      <p:cxnSp>
        <p:nvCxnSpPr>
          <p:cNvPr id="11" name="Straight Connector 10"/>
          <p:cNvCxnSpPr/>
          <p:nvPr/>
        </p:nvCxnSpPr>
        <p:spPr>
          <a:xfrm>
            <a:off x="7589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51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0E8D8AB0-AB76-4252-BA7D-DB2C8466CDA8}" type="datetimeFigureOut">
              <a:rPr lang="en-US" smtClean="0"/>
              <a:t>11/2/2014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D70F5B9-FC1E-43D4-B34F-9ADF10725064}"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E8D8AB0-AB76-4252-BA7D-DB2C8466CDA8}" type="datetimeFigureOut">
              <a:rPr lang="en-US" smtClean="0"/>
              <a:t>11/2/2014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D70F5B9-FC1E-43D4-B34F-9ADF10725064}"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784848" cy="1600200"/>
          </a:xfrm>
        </p:spPr>
        <p:txBody>
          <a:bodyPr anchor="b">
            <a:normAutofit/>
          </a:bodyPr>
          <a:lstStyle>
            <a:lvl1pPr algn="l">
              <a:defRPr sz="5400" b="0"/>
            </a:lvl1pPr>
          </a:lstStyle>
          <a:p>
            <a:r>
              <a:rPr lang="en-US" smtClean="0"/>
              <a:t>Click to edit Master title style</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E8D8AB0-AB76-4252-BA7D-DB2C8466CDA8}" type="datetimeFigureOut">
              <a:rPr lang="en-US" smtClean="0"/>
              <a:t>11/2/2014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D70F5B9-FC1E-43D4-B34F-9ADF10725064}" type="slidenum">
              <a:rPr lang="en-US" smtClean="0"/>
              <a:t>‹#›</a:t>
            </a:fld>
            <a:endParaRPr lang="en-US" dirty="0"/>
          </a:p>
        </p:txBody>
      </p:sp>
      <p:cxnSp>
        <p:nvCxnSpPr>
          <p:cNvPr id="10" name="Straight Connector 9"/>
          <p:cNvCxnSpPr/>
          <p:nvPr/>
        </p:nvCxnSpPr>
        <p:spPr>
          <a:xfrm rot="5400000">
            <a:off x="1677194" y="2514600"/>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chor="b">
            <a:normAutofit/>
          </a:bodyPr>
          <a:lstStyle>
            <a:lvl1pPr algn="l">
              <a:defRPr sz="5400" b="0"/>
            </a:lvl1pPr>
          </a:lstStyle>
          <a:p>
            <a:r>
              <a:rPr lang="en-US" smtClean="0"/>
              <a:t>Click to edit Master title style</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850392" y="3505200"/>
            <a:ext cx="73914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E8D8AB0-AB76-4252-BA7D-DB2C8466CDA8}" type="datetimeFigureOut">
              <a:rPr lang="en-US" smtClean="0"/>
              <a:t>11/2/2014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D70F5B9-FC1E-43D4-B34F-9ADF10725064}"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96240" y="32845"/>
            <a:ext cx="8305800" cy="1600200"/>
          </a:xfrm>
          <a:prstGeom prst="rect">
            <a:avLst/>
          </a:prstGeom>
        </p:spPr>
        <p:txBody>
          <a:bodyPr vert="horz" lIns="91440" tIns="45720" rIns="91440" bIns="45720" rtlCol="0" anchor="b" anchorCtr="0">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777240" y="2286000"/>
            <a:ext cx="7543800" cy="3886200"/>
          </a:xfrm>
          <a:prstGeom prst="rect">
            <a:avLst/>
          </a:prstGeom>
        </p:spPr>
        <p:txBody>
          <a:bodyPr vert="horz" lIns="91440" tIns="45720" rIns="91440" bIns="45720" rtlCol="0" anchor="ctr" anchorCtr="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48400" y="6208776"/>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0E8D8AB0-AB76-4252-BA7D-DB2C8466CDA8}" type="datetimeFigureOut">
              <a:rPr lang="en-US" smtClean="0"/>
              <a:t>11/2/2014</a:t>
            </a:fld>
            <a:endParaRPr lang="en-US" dirty="0"/>
          </a:p>
        </p:txBody>
      </p:sp>
      <p:sp>
        <p:nvSpPr>
          <p:cNvPr id="5" name="Footer Placeholder 4"/>
          <p:cNvSpPr>
            <a:spLocks noGrp="1"/>
          </p:cNvSpPr>
          <p:nvPr>
            <p:ph type="ftr" sz="quarter" idx="3"/>
          </p:nvPr>
        </p:nvSpPr>
        <p:spPr>
          <a:xfrm>
            <a:off x="761999" y="6208776"/>
            <a:ext cx="4873869"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en-US" dirty="0"/>
          </a:p>
        </p:txBody>
      </p:sp>
      <p:sp>
        <p:nvSpPr>
          <p:cNvPr id="6" name="Slide Number Placeholder 5"/>
          <p:cNvSpPr>
            <a:spLocks noGrp="1"/>
          </p:cNvSpPr>
          <p:nvPr>
            <p:ph type="sldNum" sz="quarter" idx="4"/>
          </p:nvPr>
        </p:nvSpPr>
        <p:spPr>
          <a:xfrm>
            <a:off x="7620000" y="5687568"/>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DD70F5B9-FC1E-43D4-B34F-9ADF10725064}" type="slidenum">
              <a:rPr lang="en-US" smtClean="0"/>
              <a:t>‹#›</a:t>
            </a:fld>
            <a:endParaRPr lang="en-US" dirty="0"/>
          </a:p>
        </p:txBody>
      </p:sp>
      <p:sp>
        <p:nvSpPr>
          <p:cNvPr id="8" name="Rectangle 7"/>
          <p:cNvSpPr/>
          <p:nvPr/>
        </p:nvSpPr>
        <p:spPr>
          <a:xfrm>
            <a:off x="777240"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 bg1="lt1" tx1="dk1" bg2="lt2" tx2="dk2" accent1="accent1" accent2="accent2" accent3="accent3" accent4="accent4" accent5="accent5" accent6="accent6" hlink="hlink" folHlink="folHlink"/>
  <p:sldLayoutIdLst>
    <p:sldLayoutId id="2147483802" r:id="rId1"/>
    <p:sldLayoutId id="2147483803" r:id="rId2"/>
    <p:sldLayoutId id="2147483804" r:id="rId3"/>
    <p:sldLayoutId id="2147483805" r:id="rId4"/>
    <p:sldLayoutId id="2147483806" r:id="rId5"/>
    <p:sldLayoutId id="2147483807" r:id="rId6"/>
    <p:sldLayoutId id="2147483808" r:id="rId7"/>
    <p:sldLayoutId id="2147483809" r:id="rId8"/>
    <p:sldLayoutId id="2147483810" r:id="rId9"/>
    <p:sldLayoutId id="2147483811" r:id="rId10"/>
    <p:sldLayoutId id="2147483812" r:id="rId11"/>
  </p:sldLayoutIdLst>
  <p:txStyles>
    <p:titleStyle>
      <a:lvl1pPr algn="ctr" defTabSz="914400" rtl="0" eaLnBrk="1" latinLnBrk="0" hangingPunct="1">
        <a:spcBef>
          <a:spcPct val="0"/>
        </a:spcBef>
        <a:buNone/>
        <a:defRPr sz="48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2.vml"/><Relationship Id="rId4" Type="http://schemas.openxmlformats.org/officeDocument/2006/relationships/image" Target="../media/image7.w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7.xml"/><Relationship Id="rId1" Type="http://schemas.openxmlformats.org/officeDocument/2006/relationships/vmlDrawing" Target="../drawings/vmlDrawing3.vml"/><Relationship Id="rId4" Type="http://schemas.openxmlformats.org/officeDocument/2006/relationships/image" Target="../media/image9.wmf"/></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7.xml"/><Relationship Id="rId1" Type="http://schemas.openxmlformats.org/officeDocument/2006/relationships/vmlDrawing" Target="../drawings/vmlDrawing4.vml"/><Relationship Id="rId6" Type="http://schemas.openxmlformats.org/officeDocument/2006/relationships/image" Target="../media/image10.wmf"/><Relationship Id="rId5" Type="http://schemas.openxmlformats.org/officeDocument/2006/relationships/oleObject" Target="../embeddings/oleObject4.bin"/><Relationship Id="rId4" Type="http://schemas.openxmlformats.org/officeDocument/2006/relationships/image" Target="../media/image12.jpeg"/></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7.xml"/><Relationship Id="rId1" Type="http://schemas.openxmlformats.org/officeDocument/2006/relationships/vmlDrawing" Target="../drawings/vmlDrawing5.vml"/><Relationship Id="rId4" Type="http://schemas.openxmlformats.org/officeDocument/2006/relationships/image" Target="../media/image13.w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7.xml"/><Relationship Id="rId1" Type="http://schemas.openxmlformats.org/officeDocument/2006/relationships/vmlDrawing" Target="../drawings/vmlDrawing6.vml"/><Relationship Id="rId4" Type="http://schemas.openxmlformats.org/officeDocument/2006/relationships/image" Target="../media/image9.wmf"/></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7.xml"/><Relationship Id="rId1" Type="http://schemas.openxmlformats.org/officeDocument/2006/relationships/vmlDrawing" Target="../drawings/vmlDrawing7.vml"/><Relationship Id="rId5" Type="http://schemas.openxmlformats.org/officeDocument/2006/relationships/image" Target="../media/image18.gif"/><Relationship Id="rId4" Type="http://schemas.openxmlformats.org/officeDocument/2006/relationships/image" Target="../media/image17.wmf"/></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7.xml"/><Relationship Id="rId1" Type="http://schemas.openxmlformats.org/officeDocument/2006/relationships/vmlDrawing" Target="../drawings/vmlDrawing8.vml"/><Relationship Id="rId4" Type="http://schemas.openxmlformats.org/officeDocument/2006/relationships/image" Target="../media/image28.wmf"/></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2.wmf"/></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2"/>
          <p:cNvSpPr>
            <a:spLocks noGrp="1"/>
          </p:cNvSpPr>
          <p:nvPr>
            <p:ph type="ctrTitle" idx="4294967295"/>
          </p:nvPr>
        </p:nvSpPr>
        <p:spPr>
          <a:xfrm>
            <a:off x="1524000" y="1752600"/>
            <a:ext cx="7391400" cy="1219200"/>
          </a:xfrm>
        </p:spPr>
        <p:txBody>
          <a:bodyPr>
            <a:normAutofit/>
          </a:bodyPr>
          <a:lstStyle/>
          <a:p>
            <a:pPr eaLnBrk="1" hangingPunct="1">
              <a:defRPr/>
            </a:pPr>
            <a:r>
              <a:rPr lang="en-US" dirty="0" smtClean="0">
                <a:effectLst>
                  <a:outerShdw blurRad="38100" dist="38100" dir="2700000" algn="tl">
                    <a:srgbClr val="000000">
                      <a:alpha val="43137"/>
                    </a:srgbClr>
                  </a:outerShdw>
                </a:effectLst>
              </a:rPr>
              <a:t>Coastal Hazards</a:t>
            </a:r>
          </a:p>
        </p:txBody>
      </p:sp>
      <p:sp>
        <p:nvSpPr>
          <p:cNvPr id="2" name="TextBox 1"/>
          <p:cNvSpPr txBox="1"/>
          <p:nvPr/>
        </p:nvSpPr>
        <p:spPr>
          <a:xfrm>
            <a:off x="4572000" y="3498502"/>
            <a:ext cx="1905000" cy="461665"/>
          </a:xfrm>
          <a:prstGeom prst="rect">
            <a:avLst/>
          </a:prstGeom>
          <a:noFill/>
          <a:ln>
            <a:noFill/>
          </a:ln>
        </p:spPr>
        <p:txBody>
          <a:bodyPr wrap="square" rtlCol="0">
            <a:spAutoFit/>
          </a:bodyPr>
          <a:lstStyle/>
          <a:p>
            <a:r>
              <a:rPr lang="en-US" dirty="0" smtClean="0">
                <a:solidFill>
                  <a:srgbClr val="FF0000"/>
                </a:solidFill>
              </a:rPr>
              <a:t>Chapter 11</a:t>
            </a:r>
            <a:endParaRPr lang="en-US" dirty="0">
              <a:solidFill>
                <a:srgbClr val="FF0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http://www.asdk12.org/staff/vanarsdale_mark/pages/mrva/marine/waves_images/waveanatomy.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3418" y="2133600"/>
            <a:ext cx="7326182" cy="3695701"/>
          </a:xfrm>
          <a:prstGeom prst="rect">
            <a:avLst/>
          </a:prstGeom>
          <a:noFill/>
          <a:extLst>
            <a:ext uri="{909E8E84-426E-40DD-AFC4-6F175D3DCCD1}">
              <a14:hiddenFill xmlns:a14="http://schemas.microsoft.com/office/drawing/2010/main">
                <a:solidFill>
                  <a:srgbClr val="FFFFFF"/>
                </a:solidFill>
              </a14:hiddenFill>
            </a:ext>
          </a:extLst>
        </p:spPr>
      </p:pic>
      <p:pic>
        <p:nvPicPr>
          <p:cNvPr id="1433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3418" y="533400"/>
            <a:ext cx="7394575"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3037933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273844" y="1066800"/>
            <a:ext cx="8839200" cy="2971800"/>
          </a:xfrm>
        </p:spPr>
        <p:txBody>
          <a:bodyPr>
            <a:normAutofit/>
          </a:bodyPr>
          <a:lstStyle/>
          <a:p>
            <a:pPr>
              <a:defRPr/>
            </a:pPr>
            <a:r>
              <a:rPr lang="en-US" sz="2200" b="1" u="sng" dirty="0" smtClean="0"/>
              <a:t>Wave Motion</a:t>
            </a:r>
          </a:p>
          <a:p>
            <a:pPr lvl="1">
              <a:buFont typeface="Wingdings" panose="05000000000000000000" pitchFamily="2" charset="2"/>
              <a:buChar char="Ø"/>
              <a:defRPr/>
            </a:pPr>
            <a:r>
              <a:rPr lang="en-US" dirty="0" smtClean="0"/>
              <a:t>The </a:t>
            </a:r>
            <a:r>
              <a:rPr lang="en-US" b="1" i="1" u="sng" dirty="0" smtClean="0"/>
              <a:t>form of the wave as it moves through the water</a:t>
            </a:r>
          </a:p>
          <a:p>
            <a:pPr lvl="1">
              <a:buFont typeface="Wingdings" panose="05000000000000000000" pitchFamily="2" charset="2"/>
              <a:buChar char="Ø"/>
              <a:defRPr/>
            </a:pPr>
            <a:r>
              <a:rPr lang="en-US" b="1" i="1" u="sng" dirty="0" smtClean="0"/>
              <a:t>Water itself shifts only slightly</a:t>
            </a:r>
            <a:r>
              <a:rPr lang="en-US" b="1" u="sng" dirty="0" smtClean="0"/>
              <a:t> </a:t>
            </a:r>
          </a:p>
          <a:p>
            <a:pPr lvl="1">
              <a:buFont typeface="Wingdings" panose="05000000000000000000" pitchFamily="2" charset="2"/>
              <a:buChar char="Ø"/>
              <a:defRPr/>
            </a:pPr>
            <a:r>
              <a:rPr lang="en-US" dirty="0" smtClean="0"/>
              <a:t>In </a:t>
            </a:r>
            <a:r>
              <a:rPr lang="en-US" b="1" i="1" u="sng" dirty="0" smtClean="0"/>
              <a:t>shallow water waves crests and breaks</a:t>
            </a:r>
          </a:p>
          <a:p>
            <a:pPr lvl="1">
              <a:buFont typeface="Wingdings" panose="05000000000000000000" pitchFamily="2" charset="2"/>
              <a:buChar char="Ø"/>
              <a:defRPr/>
            </a:pPr>
            <a:r>
              <a:rPr lang="en-US" b="1" i="1" u="sng" dirty="0" smtClean="0"/>
              <a:t>Wind generates most waves</a:t>
            </a:r>
          </a:p>
          <a:p>
            <a:pPr lvl="2">
              <a:buFont typeface="Wingdings" panose="05000000000000000000" pitchFamily="2" charset="2"/>
              <a:buChar char="v"/>
              <a:defRPr/>
            </a:pPr>
            <a:r>
              <a:rPr lang="en-US" sz="2200" dirty="0" smtClean="0"/>
              <a:t>Set in </a:t>
            </a:r>
            <a:r>
              <a:rPr lang="en-US" sz="2200" b="1" i="1" u="sng" dirty="0" smtClean="0"/>
              <a:t>motion largely by the friction of air blowing across the water </a:t>
            </a:r>
          </a:p>
          <a:p>
            <a:pPr lvl="2">
              <a:buFont typeface="Wingdings" panose="05000000000000000000" pitchFamily="2" charset="2"/>
              <a:buChar char="v"/>
              <a:defRPr/>
            </a:pPr>
            <a:r>
              <a:rPr lang="en-US" sz="2200" dirty="0" smtClean="0"/>
              <a:t>This is a </a:t>
            </a:r>
            <a:r>
              <a:rPr lang="en-US" sz="2200" b="1" i="1" u="sng" dirty="0" smtClean="0"/>
              <a:t>transfer of energy from the wind to the water</a:t>
            </a:r>
          </a:p>
        </p:txBody>
      </p:sp>
      <p:sp>
        <p:nvSpPr>
          <p:cNvPr id="3" name="Title 2"/>
          <p:cNvSpPr>
            <a:spLocks noGrp="1"/>
          </p:cNvSpPr>
          <p:nvPr>
            <p:ph type="title" idx="4294967295"/>
          </p:nvPr>
        </p:nvSpPr>
        <p:spPr>
          <a:xfrm>
            <a:off x="914400" y="457200"/>
            <a:ext cx="6934200" cy="671944"/>
          </a:xfrm>
        </p:spPr>
        <p:txBody>
          <a:bodyPr>
            <a:normAutofit fontScale="90000"/>
          </a:bodyPr>
          <a:lstStyle/>
          <a:p>
            <a:pPr>
              <a:defRPr/>
            </a:pPr>
            <a:r>
              <a:rPr lang="en-US" sz="4000" dirty="0" smtClean="0"/>
              <a:t>Wave Motion</a:t>
            </a:r>
            <a:endParaRPr lang="en-US" sz="4000" dirty="0"/>
          </a:p>
        </p:txBody>
      </p:sp>
      <p:pic>
        <p:nvPicPr>
          <p:cNvPr id="4" name="Picture 2" descr="C:\Users\Cindy\Desktop\pictures\wave movemen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4038600"/>
            <a:ext cx="7036594" cy="2057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2402633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838200" y="152400"/>
            <a:ext cx="7391400" cy="1017588"/>
          </a:xfrm>
        </p:spPr>
        <p:txBody>
          <a:bodyPr/>
          <a:lstStyle/>
          <a:p>
            <a:pPr>
              <a:defRPr/>
            </a:pPr>
            <a:r>
              <a:rPr lang="en-US" dirty="0" smtClean="0"/>
              <a:t>Kinds of Waves</a:t>
            </a:r>
            <a:endParaRPr lang="en-US" dirty="0"/>
          </a:p>
        </p:txBody>
      </p:sp>
      <p:sp>
        <p:nvSpPr>
          <p:cNvPr id="4" name="Text Placeholder 3"/>
          <p:cNvSpPr>
            <a:spLocks noGrp="1"/>
          </p:cNvSpPr>
          <p:nvPr>
            <p:ph type="body" idx="4294967295"/>
          </p:nvPr>
        </p:nvSpPr>
        <p:spPr>
          <a:xfrm>
            <a:off x="685800" y="1143000"/>
            <a:ext cx="8001000" cy="4835525"/>
          </a:xfrm>
        </p:spPr>
        <p:txBody>
          <a:bodyPr>
            <a:noAutofit/>
          </a:bodyPr>
          <a:lstStyle/>
          <a:p>
            <a:pPr>
              <a:defRPr/>
            </a:pPr>
            <a:r>
              <a:rPr lang="en-US" b="1" u="sng" dirty="0" smtClean="0"/>
              <a:t>Two Major Kinds of Waves</a:t>
            </a:r>
          </a:p>
          <a:p>
            <a:pPr lvl="1">
              <a:buFont typeface="Wingdings" panose="05000000000000000000" pitchFamily="2" charset="2"/>
              <a:buChar char="Ø"/>
              <a:defRPr/>
            </a:pPr>
            <a:r>
              <a:rPr lang="en-US" sz="2400" b="1" u="sng" dirty="0" smtClean="0"/>
              <a:t>Water waves </a:t>
            </a:r>
          </a:p>
          <a:p>
            <a:pPr lvl="1">
              <a:buFont typeface="Wingdings" panose="05000000000000000000" pitchFamily="2" charset="2"/>
              <a:buChar char="Ø"/>
              <a:defRPr/>
            </a:pPr>
            <a:r>
              <a:rPr lang="en-US" dirty="0" smtClean="0"/>
              <a:t>Generated by </a:t>
            </a:r>
            <a:r>
              <a:rPr lang="en-US" b="1" i="1" u="sng" dirty="0" smtClean="0"/>
              <a:t>friction</a:t>
            </a:r>
            <a:r>
              <a:rPr lang="en-US" dirty="0" smtClean="0"/>
              <a:t> on the water surface</a:t>
            </a:r>
          </a:p>
          <a:p>
            <a:pPr lvl="2">
              <a:buFont typeface="Wingdings" panose="05000000000000000000" pitchFamily="2" charset="2"/>
              <a:buChar char="v"/>
              <a:defRPr/>
            </a:pPr>
            <a:r>
              <a:rPr lang="en-US" sz="2400" b="1" i="1" u="sng" dirty="0" smtClean="0"/>
              <a:t>Develop into considerable size and turbulence</a:t>
            </a:r>
          </a:p>
          <a:p>
            <a:pPr lvl="2">
              <a:buFont typeface="Wingdings" panose="05000000000000000000" pitchFamily="2" charset="2"/>
              <a:buChar char="v"/>
              <a:defRPr/>
            </a:pPr>
            <a:r>
              <a:rPr lang="en-US" sz="2400" b="1" i="1" u="sng" dirty="0" smtClean="0"/>
              <a:t>Limited existence and don’t travel far</a:t>
            </a:r>
          </a:p>
          <a:p>
            <a:pPr lvl="1">
              <a:buFont typeface="Wingdings" panose="05000000000000000000" pitchFamily="2" charset="2"/>
              <a:buChar char="Ø"/>
              <a:defRPr/>
            </a:pPr>
            <a:r>
              <a:rPr lang="en-US" sz="2400" b="1" u="sng" dirty="0" smtClean="0"/>
              <a:t>Swells</a:t>
            </a:r>
            <a:r>
              <a:rPr lang="en-US" sz="2400" dirty="0" smtClean="0"/>
              <a:t> </a:t>
            </a:r>
          </a:p>
          <a:p>
            <a:pPr lvl="2">
              <a:buFont typeface="Wingdings" panose="05000000000000000000" pitchFamily="2" charset="2"/>
              <a:buChar char="v"/>
              <a:defRPr/>
            </a:pPr>
            <a:r>
              <a:rPr lang="en-US" sz="2400" dirty="0" smtClean="0"/>
              <a:t>Waves that </a:t>
            </a:r>
            <a:r>
              <a:rPr lang="en-US" sz="2400" b="1" i="1" u="sng" dirty="0" smtClean="0"/>
              <a:t>escape the influence of the generating wind</a:t>
            </a:r>
          </a:p>
          <a:p>
            <a:pPr lvl="2">
              <a:buFont typeface="Wingdings" panose="05000000000000000000" pitchFamily="2" charset="2"/>
              <a:buChar char="v"/>
              <a:defRPr/>
            </a:pPr>
            <a:r>
              <a:rPr lang="en-US" sz="2400" b="1" i="1" u="sng" dirty="0" smtClean="0"/>
              <a:t>Travel enormous distances</a:t>
            </a:r>
          </a:p>
          <a:p>
            <a:pPr lvl="1">
              <a:buFont typeface="Wingdings" panose="05000000000000000000" pitchFamily="2" charset="2"/>
              <a:buChar char="Ø"/>
              <a:defRPr/>
            </a:pPr>
            <a:r>
              <a:rPr lang="en-US" sz="2400" u="sng" dirty="0" smtClean="0"/>
              <a:t>Small number of waves not caused by wind</a:t>
            </a:r>
          </a:p>
          <a:p>
            <a:pPr lvl="2">
              <a:buFont typeface="Wingdings" panose="05000000000000000000" pitchFamily="2" charset="2"/>
              <a:buChar char="v"/>
              <a:defRPr/>
            </a:pPr>
            <a:r>
              <a:rPr lang="en-US" sz="2400" b="1" i="1" u="sng" dirty="0" smtClean="0"/>
              <a:t>Tidal Surge</a:t>
            </a:r>
          </a:p>
          <a:p>
            <a:pPr lvl="2">
              <a:buFont typeface="Wingdings" panose="05000000000000000000" pitchFamily="2" charset="2"/>
              <a:buChar char="v"/>
              <a:defRPr/>
            </a:pPr>
            <a:r>
              <a:rPr lang="en-US" sz="2400" b="1" i="1" u="sng" dirty="0" smtClean="0"/>
              <a:t>Rogue Waves</a:t>
            </a:r>
          </a:p>
        </p:txBody>
      </p:sp>
      <p:graphicFrame>
        <p:nvGraphicFramePr>
          <p:cNvPr id="1026" name="Object 2"/>
          <p:cNvGraphicFramePr>
            <a:graphicFrameLocks noChangeAspect="1"/>
          </p:cNvGraphicFramePr>
          <p:nvPr>
            <p:extLst>
              <p:ext uri="{D42A27DB-BD31-4B8C-83A1-F6EECF244321}">
                <p14:modId xmlns:p14="http://schemas.microsoft.com/office/powerpoint/2010/main" val="3813557412"/>
              </p:ext>
            </p:extLst>
          </p:nvPr>
        </p:nvGraphicFramePr>
        <p:xfrm>
          <a:off x="0" y="6019800"/>
          <a:ext cx="2438400" cy="838200"/>
        </p:xfrm>
        <a:graphic>
          <a:graphicData uri="http://schemas.openxmlformats.org/presentationml/2006/ole">
            <mc:AlternateContent xmlns:mc="http://schemas.openxmlformats.org/markup-compatibility/2006">
              <mc:Choice xmlns:v="urn:schemas-microsoft-com:vml" Requires="v">
                <p:oleObj spid="_x0000_s18450" name="Packager Shell Object" showAsIcon="1" r:id="rId3" imgW="1905120" imgH="686880" progId="Package">
                  <p:embed/>
                </p:oleObj>
              </mc:Choice>
              <mc:Fallback>
                <p:oleObj name="Packager Shell Object" showAsIcon="1" r:id="rId3" imgW="1905120" imgH="686880" progId="Package">
                  <p:embed/>
                  <p:pic>
                    <p:nvPicPr>
                      <p:cNvPr id="0" name=""/>
                      <p:cNvPicPr>
                        <a:picLocks noChangeAspect="1" noChangeArrowheads="1"/>
                      </p:cNvPicPr>
                      <p:nvPr/>
                    </p:nvPicPr>
                    <p:blipFill>
                      <a:blip r:embed="rId4"/>
                      <a:srcRect/>
                      <a:stretch>
                        <a:fillRect/>
                      </a:stretch>
                    </p:blipFill>
                    <p:spPr bwMode="auto">
                      <a:xfrm>
                        <a:off x="0" y="6019800"/>
                        <a:ext cx="2438400" cy="838200"/>
                      </a:xfrm>
                      <a:prstGeom prst="rect">
                        <a:avLst/>
                      </a:prstGeom>
                      <a:noFill/>
                      <a:ln>
                        <a:noFill/>
                      </a:ln>
                      <a:effectLst/>
                      <a:extLst/>
                    </p:spPr>
                  </p:pic>
                </p:oleObj>
              </mc:Fallback>
            </mc:AlternateContent>
          </a:graphicData>
        </a:graphic>
      </p:graphicFrame>
    </p:spTree>
    <p:extLst>
      <p:ext uri="{BB962C8B-B14F-4D97-AF65-F5344CB8AC3E}">
        <p14:creationId xmlns:p14="http://schemas.microsoft.com/office/powerpoint/2010/main" val="339183517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609600" y="1371600"/>
            <a:ext cx="7772400" cy="4530725"/>
          </a:xfrm>
        </p:spPr>
        <p:txBody>
          <a:bodyPr>
            <a:normAutofit/>
          </a:bodyPr>
          <a:lstStyle/>
          <a:p>
            <a:pPr>
              <a:defRPr/>
            </a:pPr>
            <a:r>
              <a:rPr lang="en-US" b="1" dirty="0" smtClean="0"/>
              <a:t>At a given point on top of water surface there is a point of oscillation</a:t>
            </a:r>
          </a:p>
          <a:p>
            <a:pPr>
              <a:defRPr/>
            </a:pPr>
            <a:endParaRPr lang="en-US" b="1" dirty="0" smtClean="0"/>
          </a:p>
          <a:p>
            <a:pPr lvl="1">
              <a:buFont typeface="Wingdings" panose="05000000000000000000" pitchFamily="2" charset="2"/>
              <a:buChar char="Ø"/>
              <a:defRPr/>
            </a:pPr>
            <a:r>
              <a:rPr lang="en-US" sz="2400" b="1" dirty="0" smtClean="0"/>
              <a:t>Oscillation</a:t>
            </a:r>
            <a:r>
              <a:rPr lang="en-US" sz="2400" dirty="0" smtClean="0"/>
              <a:t> – move back and forth over one place</a:t>
            </a:r>
          </a:p>
          <a:p>
            <a:pPr lvl="1">
              <a:buFont typeface="Wingdings" panose="05000000000000000000" pitchFamily="2" charset="2"/>
              <a:buChar char="Ø"/>
              <a:defRPr/>
            </a:pPr>
            <a:r>
              <a:rPr lang="en-US" sz="2400" dirty="0" smtClean="0"/>
              <a:t>These are </a:t>
            </a:r>
            <a:r>
              <a:rPr lang="en-US" sz="2400" b="1" u="sng" dirty="0" smtClean="0"/>
              <a:t>Waves of Oscillation</a:t>
            </a:r>
          </a:p>
          <a:p>
            <a:pPr lvl="1">
              <a:defRPr/>
            </a:pPr>
            <a:endParaRPr lang="en-US" sz="2400" b="1" u="sng" dirty="0" smtClean="0"/>
          </a:p>
          <a:p>
            <a:pPr>
              <a:defRPr/>
            </a:pPr>
            <a:r>
              <a:rPr lang="en-US" b="1" dirty="0" smtClean="0">
                <a:effectLst/>
              </a:rPr>
              <a:t>Resulting from horizontal movement of the surface water</a:t>
            </a:r>
          </a:p>
          <a:p>
            <a:pPr lvl="1">
              <a:buFont typeface="Wingdings" panose="05000000000000000000" pitchFamily="2" charset="2"/>
              <a:buChar char="Ø"/>
              <a:defRPr/>
            </a:pPr>
            <a:r>
              <a:rPr lang="en-US" sz="2400" dirty="0" smtClean="0">
                <a:effectLst/>
              </a:rPr>
              <a:t>These are </a:t>
            </a:r>
            <a:r>
              <a:rPr lang="en-US" sz="2400" b="1" u="sng" dirty="0" smtClean="0">
                <a:effectLst/>
              </a:rPr>
              <a:t>Waves of Transition</a:t>
            </a:r>
          </a:p>
        </p:txBody>
      </p:sp>
      <p:sp>
        <p:nvSpPr>
          <p:cNvPr id="3" name="Title 2"/>
          <p:cNvSpPr>
            <a:spLocks noGrp="1"/>
          </p:cNvSpPr>
          <p:nvPr>
            <p:ph type="title" idx="4294967295"/>
          </p:nvPr>
        </p:nvSpPr>
        <p:spPr>
          <a:xfrm>
            <a:off x="152400" y="381000"/>
            <a:ext cx="8839200" cy="914400"/>
          </a:xfrm>
        </p:spPr>
        <p:txBody>
          <a:bodyPr>
            <a:normAutofit fontScale="90000"/>
          </a:bodyPr>
          <a:lstStyle/>
          <a:p>
            <a:pPr>
              <a:defRPr/>
            </a:pPr>
            <a:r>
              <a:rPr lang="en-US" dirty="0" smtClean="0"/>
              <a:t>Waves of Oscillation and Transition</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838200" y="-152400"/>
            <a:ext cx="7391400" cy="1143000"/>
          </a:xfrm>
        </p:spPr>
        <p:txBody>
          <a:bodyPr/>
          <a:lstStyle/>
          <a:p>
            <a:pPr>
              <a:defRPr/>
            </a:pPr>
            <a:r>
              <a:rPr lang="en-US" sz="3600" dirty="0"/>
              <a:t>Waves of Transition</a:t>
            </a:r>
            <a:endParaRPr lang="en-US" dirty="0"/>
          </a:p>
        </p:txBody>
      </p:sp>
      <p:sp>
        <p:nvSpPr>
          <p:cNvPr id="4" name="Text Placeholder 3"/>
          <p:cNvSpPr>
            <a:spLocks noGrp="1"/>
          </p:cNvSpPr>
          <p:nvPr>
            <p:ph type="body" idx="4294967295"/>
          </p:nvPr>
        </p:nvSpPr>
        <p:spPr>
          <a:xfrm>
            <a:off x="272143" y="914400"/>
            <a:ext cx="8839200" cy="5562600"/>
          </a:xfrm>
        </p:spPr>
        <p:txBody>
          <a:bodyPr>
            <a:noAutofit/>
          </a:bodyPr>
          <a:lstStyle/>
          <a:p>
            <a:pPr>
              <a:defRPr/>
            </a:pPr>
            <a:r>
              <a:rPr lang="en-US" b="1" u="sng" dirty="0" smtClean="0"/>
              <a:t>Waves of Transition</a:t>
            </a:r>
          </a:p>
          <a:p>
            <a:pPr lvl="1">
              <a:buFont typeface="Wingdings" panose="05000000000000000000" pitchFamily="2" charset="2"/>
              <a:buChar char="Ø"/>
              <a:defRPr/>
            </a:pPr>
            <a:r>
              <a:rPr lang="en-US" sz="2400" b="1" dirty="0" smtClean="0"/>
              <a:t>As friction retards the movement of the wave:</a:t>
            </a:r>
          </a:p>
          <a:p>
            <a:pPr lvl="2">
              <a:buFont typeface="Wingdings" panose="05000000000000000000" pitchFamily="2" charset="2"/>
              <a:buChar char="v"/>
              <a:defRPr/>
            </a:pPr>
            <a:r>
              <a:rPr lang="en-US" sz="2400" b="1" u="sng" dirty="0" smtClean="0"/>
              <a:t>Waves bunch together</a:t>
            </a:r>
          </a:p>
          <a:p>
            <a:pPr lvl="2">
              <a:buFont typeface="Wingdings" panose="05000000000000000000" pitchFamily="2" charset="2"/>
              <a:buChar char="v"/>
              <a:defRPr/>
            </a:pPr>
            <a:r>
              <a:rPr lang="en-US" sz="2400" b="1" u="sng" dirty="0" smtClean="0"/>
              <a:t>Decrease in wave length</a:t>
            </a:r>
          </a:p>
          <a:p>
            <a:pPr lvl="2">
              <a:buFont typeface="Wingdings" panose="05000000000000000000" pitchFamily="2" charset="2"/>
              <a:buChar char="v"/>
              <a:defRPr/>
            </a:pPr>
            <a:r>
              <a:rPr lang="en-US" sz="2400" b="1" u="sng" dirty="0" smtClean="0"/>
              <a:t>Increase in height</a:t>
            </a:r>
          </a:p>
          <a:p>
            <a:pPr lvl="2">
              <a:buFont typeface="Wingdings" panose="05000000000000000000" pitchFamily="2" charset="2"/>
              <a:buChar char="v"/>
              <a:defRPr/>
            </a:pPr>
            <a:r>
              <a:rPr lang="en-US" sz="2400" b="1" u="sng" dirty="0" smtClean="0"/>
              <a:t>Drag increases- until instability</a:t>
            </a:r>
          </a:p>
          <a:p>
            <a:pPr lvl="2">
              <a:buFont typeface="Wingdings" panose="05000000000000000000" pitchFamily="2" charset="2"/>
              <a:buChar char="v"/>
              <a:defRPr/>
            </a:pPr>
            <a:r>
              <a:rPr lang="en-US" sz="2400" b="1" u="sng" dirty="0" smtClean="0"/>
              <a:t>Wave breaks – resulting in </a:t>
            </a:r>
          </a:p>
          <a:p>
            <a:pPr lvl="3">
              <a:buFont typeface="Courier New" panose="02070309020205020404" pitchFamily="49" charset="0"/>
              <a:buChar char="o"/>
              <a:defRPr/>
            </a:pPr>
            <a:r>
              <a:rPr lang="en-US" sz="2400" u="sng" dirty="0" smtClean="0"/>
              <a:t>Whitewater surf</a:t>
            </a:r>
          </a:p>
          <a:p>
            <a:pPr lvl="3">
              <a:buFont typeface="Courier New" panose="02070309020205020404" pitchFamily="49" charset="0"/>
              <a:buChar char="o"/>
              <a:defRPr/>
            </a:pPr>
            <a:r>
              <a:rPr lang="en-US" sz="2400" u="sng" dirty="0" smtClean="0"/>
              <a:t>Plunging forward as a breaker </a:t>
            </a:r>
          </a:p>
          <a:p>
            <a:pPr lvl="3">
              <a:buFont typeface="Courier New" panose="02070309020205020404" pitchFamily="49" charset="0"/>
              <a:buChar char="o"/>
              <a:defRPr/>
            </a:pPr>
            <a:r>
              <a:rPr lang="en-US" sz="2400" u="sng" dirty="0" smtClean="0"/>
              <a:t>Surging up the beach without cresting</a:t>
            </a:r>
          </a:p>
          <a:p>
            <a:pPr lvl="1">
              <a:defRPr/>
            </a:pPr>
            <a:endParaRPr lang="en-US" sz="2000" u="sng"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838200" y="-152400"/>
            <a:ext cx="7391400" cy="1143000"/>
          </a:xfrm>
        </p:spPr>
        <p:txBody>
          <a:bodyPr/>
          <a:lstStyle/>
          <a:p>
            <a:pPr>
              <a:defRPr/>
            </a:pPr>
            <a:r>
              <a:rPr lang="en-US" sz="3600" dirty="0"/>
              <a:t>Waves of Transition</a:t>
            </a:r>
            <a:endParaRPr lang="en-US" dirty="0"/>
          </a:p>
        </p:txBody>
      </p:sp>
      <p:sp>
        <p:nvSpPr>
          <p:cNvPr id="4" name="Text Placeholder 3"/>
          <p:cNvSpPr>
            <a:spLocks noGrp="1"/>
          </p:cNvSpPr>
          <p:nvPr>
            <p:ph type="body" idx="4294967295"/>
          </p:nvPr>
        </p:nvSpPr>
        <p:spPr>
          <a:xfrm>
            <a:off x="289956" y="1143000"/>
            <a:ext cx="8839200" cy="2667000"/>
          </a:xfrm>
        </p:spPr>
        <p:txBody>
          <a:bodyPr>
            <a:noAutofit/>
          </a:bodyPr>
          <a:lstStyle/>
          <a:p>
            <a:pPr marL="0" indent="0">
              <a:buClr>
                <a:srgbClr val="AD0101"/>
              </a:buClr>
              <a:buNone/>
              <a:defRPr/>
            </a:pPr>
            <a:r>
              <a:rPr lang="en-US" b="1" u="sng" dirty="0" smtClean="0">
                <a:solidFill>
                  <a:srgbClr val="303030"/>
                </a:solidFill>
              </a:rPr>
              <a:t>Waves of Transitions</a:t>
            </a:r>
          </a:p>
          <a:p>
            <a:pPr lvl="1">
              <a:buClr>
                <a:srgbClr val="AD0101"/>
              </a:buClr>
              <a:buFont typeface="Wingdings" panose="05000000000000000000" pitchFamily="2" charset="2"/>
              <a:buChar char="Ø"/>
              <a:defRPr/>
            </a:pPr>
            <a:r>
              <a:rPr lang="en-US" sz="2400" dirty="0" smtClean="0">
                <a:solidFill>
                  <a:srgbClr val="303030"/>
                </a:solidFill>
              </a:rPr>
              <a:t>After </a:t>
            </a:r>
            <a:r>
              <a:rPr lang="en-US" sz="2400" dirty="0">
                <a:solidFill>
                  <a:srgbClr val="303030"/>
                </a:solidFill>
              </a:rPr>
              <a:t>breaking the water becomes turbulent </a:t>
            </a:r>
            <a:r>
              <a:rPr lang="en-US" sz="2400" b="1" dirty="0">
                <a:solidFill>
                  <a:srgbClr val="303030"/>
                </a:solidFill>
              </a:rPr>
              <a:t>–</a:t>
            </a:r>
            <a:r>
              <a:rPr lang="en-US" sz="2400" b="1" u="sng" dirty="0">
                <a:solidFill>
                  <a:srgbClr val="303030"/>
                </a:solidFill>
              </a:rPr>
              <a:t> Swash </a:t>
            </a:r>
            <a:r>
              <a:rPr lang="en-US" sz="2400" b="1" dirty="0">
                <a:solidFill>
                  <a:srgbClr val="303030"/>
                </a:solidFill>
              </a:rPr>
              <a:t>washes up the shore</a:t>
            </a:r>
          </a:p>
          <a:p>
            <a:pPr lvl="1">
              <a:buClr>
                <a:srgbClr val="AD0101"/>
              </a:buClr>
              <a:buFont typeface="Wingdings" panose="05000000000000000000" pitchFamily="2" charset="2"/>
              <a:buChar char="Ø"/>
              <a:defRPr/>
            </a:pPr>
            <a:r>
              <a:rPr lang="en-US" sz="2400" dirty="0">
                <a:solidFill>
                  <a:srgbClr val="303030"/>
                </a:solidFill>
              </a:rPr>
              <a:t>Carries sand and rock particles onto the beach or rocky headlands or sea cliffs</a:t>
            </a:r>
          </a:p>
          <a:p>
            <a:pPr lvl="2">
              <a:buClr>
                <a:srgbClr val="AD0101"/>
              </a:buClr>
              <a:buFont typeface="Wingdings" panose="05000000000000000000" pitchFamily="2" charset="2"/>
              <a:buChar char="v"/>
              <a:defRPr/>
            </a:pPr>
            <a:r>
              <a:rPr lang="en-US" sz="2400" b="1" dirty="0">
                <a:solidFill>
                  <a:srgbClr val="303030"/>
                </a:solidFill>
              </a:rPr>
              <a:t>The reverse of </a:t>
            </a:r>
            <a:r>
              <a:rPr lang="en-US" sz="2400" b="1" u="sng" dirty="0">
                <a:solidFill>
                  <a:srgbClr val="303030"/>
                </a:solidFill>
              </a:rPr>
              <a:t>Swash </a:t>
            </a:r>
            <a:r>
              <a:rPr lang="en-US" sz="2400" b="1" dirty="0">
                <a:solidFill>
                  <a:srgbClr val="303030"/>
                </a:solidFill>
              </a:rPr>
              <a:t>is called </a:t>
            </a:r>
            <a:r>
              <a:rPr lang="en-US" sz="2400" b="1" u="sng" dirty="0">
                <a:solidFill>
                  <a:srgbClr val="303030"/>
                </a:solidFill>
              </a:rPr>
              <a:t>Back Wash</a:t>
            </a:r>
          </a:p>
          <a:p>
            <a:pPr lvl="1">
              <a:defRPr/>
            </a:pPr>
            <a:endParaRPr lang="en-US" sz="2000" b="1" u="sng" dirty="0" smtClean="0"/>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00" y="3733800"/>
            <a:ext cx="4799012" cy="23266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0595234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304800" y="1143000"/>
            <a:ext cx="8534400" cy="4953000"/>
          </a:xfrm>
        </p:spPr>
        <p:txBody>
          <a:bodyPr>
            <a:noAutofit/>
          </a:bodyPr>
          <a:lstStyle/>
          <a:p>
            <a:pPr>
              <a:defRPr/>
            </a:pPr>
            <a:r>
              <a:rPr lang="en-US" dirty="0" smtClean="0"/>
              <a:t>As waves begin to approach the shore, their </a:t>
            </a:r>
            <a:r>
              <a:rPr lang="en-US" b="1" i="1" u="sng" dirty="0" smtClean="0"/>
              <a:t>sizes varies</a:t>
            </a:r>
          </a:p>
          <a:p>
            <a:pPr>
              <a:defRPr/>
            </a:pPr>
            <a:r>
              <a:rPr lang="en-US" dirty="0" smtClean="0"/>
              <a:t>These variations are caused by </a:t>
            </a:r>
            <a:r>
              <a:rPr lang="en-US" b="1" i="1" u="sng" dirty="0" smtClean="0"/>
              <a:t>the irregularities of the offshore topography </a:t>
            </a:r>
          </a:p>
          <a:p>
            <a:pPr lvl="1">
              <a:buFont typeface="Wingdings" panose="05000000000000000000" pitchFamily="2" charset="2"/>
              <a:buChar char="Ø"/>
              <a:defRPr/>
            </a:pPr>
            <a:r>
              <a:rPr lang="en-US" b="1" i="1" u="sng" dirty="0" smtClean="0"/>
              <a:t>Irregular coastlines </a:t>
            </a:r>
            <a:r>
              <a:rPr lang="en-US" dirty="0" smtClean="0"/>
              <a:t>have </a:t>
            </a:r>
            <a:r>
              <a:rPr lang="en-US" u="sng" dirty="0" smtClean="0"/>
              <a:t>small rocky peninsulas </a:t>
            </a:r>
            <a:r>
              <a:rPr lang="en-US" dirty="0" smtClean="0"/>
              <a:t>known as </a:t>
            </a:r>
            <a:r>
              <a:rPr lang="en-US" b="1" i="1" u="sng" dirty="0" smtClean="0"/>
              <a:t>headlands</a:t>
            </a:r>
          </a:p>
          <a:p>
            <a:pPr lvl="1">
              <a:buFont typeface="Wingdings" panose="05000000000000000000" pitchFamily="2" charset="2"/>
              <a:buChar char="Ø"/>
              <a:defRPr/>
            </a:pPr>
            <a:r>
              <a:rPr lang="en-US" dirty="0" smtClean="0"/>
              <a:t>The </a:t>
            </a:r>
            <a:r>
              <a:rPr lang="en-US" i="1" u="sng" dirty="0" smtClean="0"/>
              <a:t>shoreline between the headlands </a:t>
            </a:r>
            <a:r>
              <a:rPr lang="en-US" dirty="0" smtClean="0"/>
              <a:t>could be </a:t>
            </a:r>
            <a:r>
              <a:rPr lang="en-US" b="1" i="1" u="sng" dirty="0" smtClean="0"/>
              <a:t>relatively straight or curved</a:t>
            </a:r>
          </a:p>
          <a:p>
            <a:pPr lvl="1">
              <a:buFont typeface="Wingdings" panose="05000000000000000000" pitchFamily="2" charset="2"/>
              <a:buChar char="Ø"/>
              <a:defRPr/>
            </a:pPr>
            <a:r>
              <a:rPr lang="en-US" dirty="0" smtClean="0"/>
              <a:t>Underwater, the </a:t>
            </a:r>
            <a:r>
              <a:rPr lang="en-US" i="1" u="sng" dirty="0" smtClean="0"/>
              <a:t>offshore topography surrounding the headland is similar to the land above the water</a:t>
            </a:r>
            <a:r>
              <a:rPr lang="en-US" dirty="0" smtClean="0"/>
              <a:t>,  </a:t>
            </a:r>
            <a:r>
              <a:rPr lang="en-US" b="1" i="1" u="sng" dirty="0" smtClean="0"/>
              <a:t>growing shallow at headland and at the beach</a:t>
            </a:r>
          </a:p>
          <a:p>
            <a:pPr lvl="1">
              <a:buFont typeface="Wingdings" panose="05000000000000000000" pitchFamily="2" charset="2"/>
              <a:buChar char="Ø"/>
              <a:defRPr/>
            </a:pPr>
            <a:r>
              <a:rPr lang="en-US" dirty="0" smtClean="0"/>
              <a:t>As the </a:t>
            </a:r>
            <a:r>
              <a:rPr lang="en-US" b="1" i="1" u="sng" dirty="0" smtClean="0"/>
              <a:t>wave approaches the shore, wave refection happens and the coastline is changed</a:t>
            </a:r>
          </a:p>
        </p:txBody>
      </p:sp>
      <p:sp>
        <p:nvSpPr>
          <p:cNvPr id="3" name="Title 2"/>
          <p:cNvSpPr>
            <a:spLocks noGrp="1"/>
          </p:cNvSpPr>
          <p:nvPr>
            <p:ph type="title" idx="4294967295"/>
          </p:nvPr>
        </p:nvSpPr>
        <p:spPr>
          <a:xfrm>
            <a:off x="457200" y="381000"/>
            <a:ext cx="8534400" cy="762000"/>
          </a:xfrm>
        </p:spPr>
        <p:txBody>
          <a:bodyPr>
            <a:normAutofit fontScale="90000"/>
          </a:bodyPr>
          <a:lstStyle/>
          <a:p>
            <a:pPr>
              <a:defRPr/>
            </a:pPr>
            <a:r>
              <a:rPr lang="en-US" dirty="0" smtClean="0"/>
              <a:t>Wave Variations along a Coastline</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381000" y="1295400"/>
            <a:ext cx="8610600" cy="4911725"/>
          </a:xfrm>
        </p:spPr>
        <p:txBody>
          <a:bodyPr>
            <a:normAutofit/>
          </a:bodyPr>
          <a:lstStyle/>
          <a:p>
            <a:pPr>
              <a:defRPr/>
            </a:pPr>
            <a:r>
              <a:rPr lang="en-US" b="1" u="sng" dirty="0" smtClean="0"/>
              <a:t>Wave Refraction </a:t>
            </a:r>
          </a:p>
          <a:p>
            <a:pPr>
              <a:defRPr/>
            </a:pPr>
            <a:endParaRPr lang="en-US" sz="1400" b="1" u="sng" dirty="0" smtClean="0"/>
          </a:p>
          <a:p>
            <a:pPr lvl="1">
              <a:buFont typeface="Wingdings" panose="05000000000000000000" pitchFamily="2" charset="2"/>
              <a:buChar char="Ø"/>
              <a:defRPr/>
            </a:pPr>
            <a:r>
              <a:rPr lang="en-US" sz="2400" u="sng" dirty="0" smtClean="0"/>
              <a:t>Where waves </a:t>
            </a:r>
            <a:r>
              <a:rPr lang="en-US" sz="2400" b="1" i="1" u="sng" dirty="0" smtClean="0"/>
              <a:t>change direction and change the shoreline</a:t>
            </a:r>
          </a:p>
          <a:p>
            <a:pPr lvl="1">
              <a:buFont typeface="Wingdings" panose="05000000000000000000" pitchFamily="2" charset="2"/>
              <a:buChar char="Ø"/>
              <a:defRPr/>
            </a:pPr>
            <a:endParaRPr lang="en-US" sz="1400" u="sng" dirty="0" smtClean="0"/>
          </a:p>
          <a:p>
            <a:pPr lvl="2">
              <a:buFont typeface="Wingdings" panose="05000000000000000000" pitchFamily="2" charset="2"/>
              <a:buChar char="v"/>
              <a:defRPr/>
            </a:pPr>
            <a:r>
              <a:rPr lang="en-US" sz="2400" u="sng" dirty="0" smtClean="0"/>
              <a:t>This happens </a:t>
            </a:r>
            <a:r>
              <a:rPr lang="en-US" sz="2400" b="1" i="1" u="sng" dirty="0" smtClean="0"/>
              <a:t>when waves do not approach a shore exactly parallel</a:t>
            </a:r>
          </a:p>
          <a:p>
            <a:pPr lvl="2">
              <a:buFont typeface="Wingdings" panose="05000000000000000000" pitchFamily="2" charset="2"/>
              <a:buChar char="v"/>
              <a:defRPr/>
            </a:pPr>
            <a:endParaRPr lang="en-US" sz="1400" u="sng" dirty="0" smtClean="0"/>
          </a:p>
          <a:p>
            <a:pPr lvl="2">
              <a:buFont typeface="Wingdings" panose="05000000000000000000" pitchFamily="2" charset="2"/>
              <a:buChar char="v"/>
              <a:defRPr/>
            </a:pPr>
            <a:r>
              <a:rPr lang="en-US" sz="2400" dirty="0" smtClean="0"/>
              <a:t>Part of the </a:t>
            </a:r>
            <a:r>
              <a:rPr lang="en-US" sz="2400" b="1" i="1" u="sng" dirty="0" smtClean="0"/>
              <a:t>wave arrives sooner- slows faster and “bends” the wave</a:t>
            </a:r>
          </a:p>
          <a:p>
            <a:pPr lvl="2">
              <a:buFont typeface="Wingdings" panose="05000000000000000000" pitchFamily="2" charset="2"/>
              <a:buChar char="v"/>
              <a:defRPr/>
            </a:pPr>
            <a:endParaRPr lang="en-US" sz="1400" u="sng" dirty="0" smtClean="0"/>
          </a:p>
          <a:p>
            <a:pPr lvl="2">
              <a:buFont typeface="Wingdings" panose="05000000000000000000" pitchFamily="2" charset="2"/>
              <a:buChar char="v"/>
              <a:defRPr/>
            </a:pPr>
            <a:r>
              <a:rPr lang="en-US" sz="2400" dirty="0" smtClean="0"/>
              <a:t>The tends </a:t>
            </a:r>
            <a:r>
              <a:rPr lang="en-US" sz="2400" b="1" i="1" u="sng" dirty="0" smtClean="0"/>
              <a:t>to smooth the coastal outline by wearing back the headlands and increasing sediment accumulation in the bays</a:t>
            </a:r>
          </a:p>
        </p:txBody>
      </p:sp>
      <p:sp>
        <p:nvSpPr>
          <p:cNvPr id="3" name="Title 2"/>
          <p:cNvSpPr>
            <a:spLocks noGrp="1"/>
          </p:cNvSpPr>
          <p:nvPr>
            <p:ph type="title" idx="4294967295"/>
          </p:nvPr>
        </p:nvSpPr>
        <p:spPr>
          <a:xfrm>
            <a:off x="1143000" y="457200"/>
            <a:ext cx="6934200" cy="762000"/>
          </a:xfrm>
        </p:spPr>
        <p:txBody>
          <a:bodyPr>
            <a:normAutofit fontScale="90000"/>
          </a:bodyPr>
          <a:lstStyle/>
          <a:p>
            <a:pPr>
              <a:defRPr/>
            </a:pPr>
            <a:r>
              <a:rPr lang="en-US" dirty="0" smtClean="0"/>
              <a:t>Effects of Wave Refraction</a:t>
            </a:r>
            <a:endParaRPr lang="en-US" dirty="0"/>
          </a:p>
        </p:txBody>
      </p:sp>
      <p:graphicFrame>
        <p:nvGraphicFramePr>
          <p:cNvPr id="3074" name="Object 4"/>
          <p:cNvGraphicFramePr>
            <a:graphicFrameLocks noChangeAspect="1"/>
          </p:cNvGraphicFramePr>
          <p:nvPr>
            <p:extLst>
              <p:ext uri="{D42A27DB-BD31-4B8C-83A1-F6EECF244321}">
                <p14:modId xmlns:p14="http://schemas.microsoft.com/office/powerpoint/2010/main" val="3204616197"/>
              </p:ext>
            </p:extLst>
          </p:nvPr>
        </p:nvGraphicFramePr>
        <p:xfrm>
          <a:off x="0" y="6170613"/>
          <a:ext cx="1905000" cy="687387"/>
        </p:xfrm>
        <a:graphic>
          <a:graphicData uri="http://schemas.openxmlformats.org/presentationml/2006/ole">
            <mc:AlternateContent xmlns:mc="http://schemas.openxmlformats.org/markup-compatibility/2006">
              <mc:Choice xmlns:v="urn:schemas-microsoft-com:vml" Requires="v">
                <p:oleObj spid="_x0000_s11301" name="Packager Shell Object" showAsIcon="1" r:id="rId3" imgW="1905120" imgH="686880" progId="Package">
                  <p:embed/>
                </p:oleObj>
              </mc:Choice>
              <mc:Fallback>
                <p:oleObj name="Packager Shell Object" showAsIcon="1" r:id="rId3" imgW="1905120" imgH="686880" progId="Package">
                  <p:embed/>
                  <p:pic>
                    <p:nvPicPr>
                      <p:cNvPr id="0" name=""/>
                      <p:cNvPicPr>
                        <a:picLocks noChangeAspect="1" noChangeArrowheads="1"/>
                      </p:cNvPicPr>
                      <p:nvPr/>
                    </p:nvPicPr>
                    <p:blipFill>
                      <a:blip r:embed="rId4"/>
                      <a:srcRect/>
                      <a:stretch>
                        <a:fillRect/>
                      </a:stretch>
                    </p:blipFill>
                    <p:spPr bwMode="auto">
                      <a:xfrm>
                        <a:off x="0" y="6170613"/>
                        <a:ext cx="1905000" cy="687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407945704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21"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1852" y="457200"/>
            <a:ext cx="6931025" cy="1130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458" name="Picture 2" descr="C:\Users\Cindy\Desktop\pictures\wave erosion.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 y="1447800"/>
            <a:ext cx="8226136" cy="4438757"/>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 name="Object 1"/>
          <p:cNvGraphicFramePr>
            <a:graphicFrameLocks noChangeAspect="1"/>
          </p:cNvGraphicFramePr>
          <p:nvPr>
            <p:extLst>
              <p:ext uri="{D42A27DB-BD31-4B8C-83A1-F6EECF244321}">
                <p14:modId xmlns:p14="http://schemas.microsoft.com/office/powerpoint/2010/main" val="3796849644"/>
              </p:ext>
            </p:extLst>
          </p:nvPr>
        </p:nvGraphicFramePr>
        <p:xfrm>
          <a:off x="1588" y="6153150"/>
          <a:ext cx="1903412" cy="685800"/>
        </p:xfrm>
        <a:graphic>
          <a:graphicData uri="http://schemas.openxmlformats.org/presentationml/2006/ole">
            <mc:AlternateContent xmlns:mc="http://schemas.openxmlformats.org/markup-compatibility/2006">
              <mc:Choice xmlns:v="urn:schemas-microsoft-com:vml" Requires="v">
                <p:oleObj spid="_x0000_s19475" name="Packager Shell Object" showAsIcon="1" r:id="rId5" imgW="1902960" imgH="686160" progId="Package">
                  <p:embed/>
                </p:oleObj>
              </mc:Choice>
              <mc:Fallback>
                <p:oleObj name="Packager Shell Object" showAsIcon="1" r:id="rId5" imgW="1902960" imgH="686160" progId="Package">
                  <p:embed/>
                  <p:pic>
                    <p:nvPicPr>
                      <p:cNvPr id="0" name="Object 3"/>
                      <p:cNvPicPr>
                        <a:picLocks noChangeAspect="1" noChangeArrowheads="1"/>
                      </p:cNvPicPr>
                      <p:nvPr/>
                    </p:nvPicPr>
                    <p:blipFill>
                      <a:blip r:embed="rId6"/>
                      <a:srcRect/>
                      <a:stretch>
                        <a:fillRect/>
                      </a:stretch>
                    </p:blipFill>
                    <p:spPr bwMode="auto">
                      <a:xfrm>
                        <a:off x="1588" y="6153150"/>
                        <a:ext cx="1903412"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358815770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762000" y="838200"/>
            <a:ext cx="7924800" cy="5334000"/>
          </a:xfrm>
        </p:spPr>
        <p:txBody>
          <a:bodyPr>
            <a:noAutofit/>
          </a:bodyPr>
          <a:lstStyle/>
          <a:p>
            <a:pPr>
              <a:defRPr/>
            </a:pPr>
            <a:r>
              <a:rPr lang="en-US" b="1" i="1" u="sng" dirty="0" smtClean="0"/>
              <a:t>Notable coastal erosion is caused by this wave refraction</a:t>
            </a:r>
          </a:p>
          <a:p>
            <a:pPr lvl="1">
              <a:buFont typeface="Wingdings" panose="05000000000000000000" pitchFamily="2" charset="2"/>
              <a:buChar char="Ø"/>
              <a:defRPr/>
            </a:pPr>
            <a:r>
              <a:rPr lang="en-US" sz="2400" b="1" i="1" u="sng" dirty="0" smtClean="0"/>
              <a:t>Incessant pounding of the waves wears away the shoreline</a:t>
            </a:r>
          </a:p>
          <a:p>
            <a:pPr lvl="2">
              <a:buFont typeface="Wingdings" panose="05000000000000000000" pitchFamily="2" charset="2"/>
              <a:buChar char="v"/>
              <a:defRPr/>
            </a:pPr>
            <a:r>
              <a:rPr lang="en-US" sz="2400" b="1" i="1" u="sng" dirty="0" smtClean="0"/>
              <a:t>Speed coupled with mass of water and rock particles helps with this process</a:t>
            </a:r>
          </a:p>
          <a:p>
            <a:pPr lvl="1">
              <a:buFont typeface="Wingdings" panose="05000000000000000000" pitchFamily="2" charset="2"/>
              <a:buChar char="Ø"/>
              <a:defRPr/>
            </a:pPr>
            <a:r>
              <a:rPr lang="en-US" sz="2400" dirty="0" smtClean="0"/>
              <a:t>Another </a:t>
            </a:r>
            <a:r>
              <a:rPr lang="en-US" sz="2400" u="sng" dirty="0" smtClean="0"/>
              <a:t>dimension of </a:t>
            </a:r>
            <a:r>
              <a:rPr lang="en-US" sz="2400" b="1" i="1" u="sng" dirty="0" smtClean="0"/>
              <a:t>wave erosion</a:t>
            </a:r>
            <a:r>
              <a:rPr lang="en-US" sz="2400" u="sng" dirty="0" smtClean="0"/>
              <a:t> is </a:t>
            </a:r>
            <a:r>
              <a:rPr lang="en-US" sz="2400" b="1" i="1" u="sng" dirty="0" smtClean="0"/>
              <a:t>air being forced into cracks</a:t>
            </a:r>
          </a:p>
          <a:p>
            <a:pPr lvl="2">
              <a:buFont typeface="Wingdings" panose="05000000000000000000" pitchFamily="2" charset="2"/>
              <a:buChar char="v"/>
              <a:defRPr/>
            </a:pPr>
            <a:r>
              <a:rPr lang="en-US" sz="2400" dirty="0" smtClean="0"/>
              <a:t>This </a:t>
            </a:r>
            <a:r>
              <a:rPr lang="en-US" sz="2400" b="1" i="1" u="sng" dirty="0" smtClean="0"/>
              <a:t>pneumatic action is often very effective</a:t>
            </a:r>
          </a:p>
          <a:p>
            <a:pPr lvl="1">
              <a:buFont typeface="Wingdings" panose="05000000000000000000" pitchFamily="2" charset="2"/>
              <a:buChar char="Ø"/>
              <a:defRPr/>
            </a:pPr>
            <a:r>
              <a:rPr lang="en-US" sz="2400" b="1" i="1" u="sng" dirty="0" smtClean="0"/>
              <a:t>Chemical action </a:t>
            </a:r>
            <a:r>
              <a:rPr lang="en-US" sz="2400" u="sng" dirty="0" smtClean="0"/>
              <a:t>also an </a:t>
            </a:r>
            <a:r>
              <a:rPr lang="en-US" sz="2400" b="1" i="1" u="sng" dirty="0" smtClean="0"/>
              <a:t>effective erosion</a:t>
            </a:r>
            <a:r>
              <a:rPr lang="en-US" sz="2400" u="sng" dirty="0" smtClean="0"/>
              <a:t> </a:t>
            </a:r>
          </a:p>
          <a:p>
            <a:pPr lvl="2">
              <a:buFont typeface="Wingdings" panose="05000000000000000000" pitchFamily="2" charset="2"/>
              <a:buChar char="v"/>
              <a:defRPr/>
            </a:pPr>
            <a:r>
              <a:rPr lang="en-US" sz="2400" u="sng" dirty="0" smtClean="0"/>
              <a:t>This action </a:t>
            </a:r>
            <a:r>
              <a:rPr lang="en-US" sz="2400" b="1" i="1" u="sng" dirty="0" smtClean="0"/>
              <a:t>dissolves some rocks</a:t>
            </a:r>
          </a:p>
        </p:txBody>
      </p:sp>
      <p:sp>
        <p:nvSpPr>
          <p:cNvPr id="3" name="Title 2"/>
          <p:cNvSpPr>
            <a:spLocks noGrp="1"/>
          </p:cNvSpPr>
          <p:nvPr>
            <p:ph type="title" idx="4294967295"/>
          </p:nvPr>
        </p:nvSpPr>
        <p:spPr>
          <a:xfrm>
            <a:off x="457200" y="533400"/>
            <a:ext cx="8534400" cy="762000"/>
          </a:xfrm>
        </p:spPr>
        <p:txBody>
          <a:bodyPr>
            <a:normAutofit fontScale="90000"/>
          </a:bodyPr>
          <a:lstStyle/>
          <a:p>
            <a:pPr>
              <a:defRPr/>
            </a:pPr>
            <a:r>
              <a:rPr lang="en-US" dirty="0" smtClean="0"/>
              <a:t>Wave Refraction</a:t>
            </a:r>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1008007581"/>
              </p:ext>
            </p:extLst>
          </p:nvPr>
        </p:nvGraphicFramePr>
        <p:xfrm>
          <a:off x="0" y="6170613"/>
          <a:ext cx="1905000" cy="687387"/>
        </p:xfrm>
        <a:graphic>
          <a:graphicData uri="http://schemas.openxmlformats.org/presentationml/2006/ole">
            <mc:AlternateContent xmlns:mc="http://schemas.openxmlformats.org/markup-compatibility/2006">
              <mc:Choice xmlns:v="urn:schemas-microsoft-com:vml" Requires="v">
                <p:oleObj spid="_x0000_s26643" name="Packager Shell Object" showAsIcon="1" r:id="rId3" imgW="1905120" imgH="686880" progId="Package">
                  <p:embed/>
                </p:oleObj>
              </mc:Choice>
              <mc:Fallback>
                <p:oleObj name="Packager Shell Object" showAsIcon="1" r:id="rId3" imgW="1905120" imgH="686880" progId="Package">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6170613"/>
                        <a:ext cx="1905000" cy="687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15712781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57200" y="304800"/>
            <a:ext cx="8229600" cy="685800"/>
          </a:xfrm>
        </p:spPr>
        <p:txBody>
          <a:bodyPr>
            <a:normAutofit/>
          </a:bodyPr>
          <a:lstStyle/>
          <a:p>
            <a:pPr>
              <a:defRPr/>
            </a:pPr>
            <a:r>
              <a:rPr lang="en-US" sz="3600" dirty="0" smtClean="0"/>
              <a:t>Learning Objectives</a:t>
            </a:r>
            <a:endParaRPr lang="en-US" sz="3600" dirty="0"/>
          </a:p>
        </p:txBody>
      </p:sp>
      <p:sp>
        <p:nvSpPr>
          <p:cNvPr id="3" name="Text Placeholder 2"/>
          <p:cNvSpPr>
            <a:spLocks noGrp="1"/>
          </p:cNvSpPr>
          <p:nvPr>
            <p:ph type="body" idx="4294967295"/>
          </p:nvPr>
        </p:nvSpPr>
        <p:spPr>
          <a:xfrm>
            <a:off x="0" y="914400"/>
            <a:ext cx="9144000" cy="5257800"/>
          </a:xfrm>
        </p:spPr>
        <p:txBody>
          <a:bodyPr>
            <a:normAutofit fontScale="92500"/>
          </a:bodyPr>
          <a:lstStyle/>
          <a:p>
            <a:pPr>
              <a:defRPr/>
            </a:pPr>
            <a:r>
              <a:rPr lang="en-US" dirty="0" smtClean="0"/>
              <a:t>Understand </a:t>
            </a:r>
            <a:r>
              <a:rPr lang="en-US" b="1" i="1" u="sng" dirty="0" smtClean="0"/>
              <a:t>coastal </a:t>
            </a:r>
            <a:r>
              <a:rPr lang="en-US" b="1" i="1" u="sng" dirty="0"/>
              <a:t>p</a:t>
            </a:r>
            <a:r>
              <a:rPr lang="en-US" b="1" i="1" u="sng" dirty="0" smtClean="0"/>
              <a:t>rocesses</a:t>
            </a:r>
            <a:r>
              <a:rPr lang="en-US" u="sng" dirty="0" smtClean="0"/>
              <a:t>, such as </a:t>
            </a:r>
            <a:r>
              <a:rPr lang="en-US" b="1" i="1" u="sng" dirty="0" smtClean="0"/>
              <a:t>waves, beach forms and processes, and rising sea level</a:t>
            </a:r>
          </a:p>
          <a:p>
            <a:pPr>
              <a:defRPr/>
            </a:pPr>
            <a:r>
              <a:rPr lang="en-US" dirty="0" smtClean="0"/>
              <a:t>Understand </a:t>
            </a:r>
            <a:r>
              <a:rPr lang="en-US" b="1" i="1" u="sng" dirty="0" smtClean="0"/>
              <a:t>coastal hazards</a:t>
            </a:r>
            <a:r>
              <a:rPr lang="en-US" u="sng" dirty="0" smtClean="0"/>
              <a:t>, such as </a:t>
            </a:r>
            <a:r>
              <a:rPr lang="en-US" b="1" i="1" u="sng" dirty="0" smtClean="0"/>
              <a:t>rip currents and erosion</a:t>
            </a:r>
          </a:p>
          <a:p>
            <a:pPr>
              <a:defRPr/>
            </a:pPr>
            <a:r>
              <a:rPr lang="en-US" dirty="0" smtClean="0"/>
              <a:t>Know what </a:t>
            </a:r>
            <a:r>
              <a:rPr lang="en-US" b="1" i="1" u="sng" dirty="0" smtClean="0"/>
              <a:t>geographic regions are at risk for coastal hazards</a:t>
            </a:r>
            <a:endParaRPr lang="en-US" b="1" i="1" u="sng" dirty="0"/>
          </a:p>
          <a:p>
            <a:pPr>
              <a:defRPr/>
            </a:pPr>
            <a:r>
              <a:rPr lang="en-US" dirty="0" smtClean="0"/>
              <a:t>Understand the </a:t>
            </a:r>
            <a:r>
              <a:rPr lang="en-US" b="1" i="1" u="sng" dirty="0" smtClean="0"/>
              <a:t>effects of coastal processes</a:t>
            </a:r>
            <a:r>
              <a:rPr lang="en-US" dirty="0" smtClean="0"/>
              <a:t>, such of </a:t>
            </a:r>
            <a:r>
              <a:rPr lang="en-US" b="1" i="1" u="sng" dirty="0" smtClean="0"/>
              <a:t>coastal processes, rip currents, coastal erosion, and rising sea level</a:t>
            </a:r>
          </a:p>
          <a:p>
            <a:pPr>
              <a:defRPr/>
            </a:pPr>
            <a:r>
              <a:rPr lang="en-US" dirty="0" smtClean="0"/>
              <a:t>Recognize the </a:t>
            </a:r>
            <a:r>
              <a:rPr lang="en-US" b="1" i="1" u="sng" dirty="0" smtClean="0"/>
              <a:t>linkages between coastal processes and other natural hazards</a:t>
            </a:r>
          </a:p>
          <a:p>
            <a:pPr>
              <a:defRPr/>
            </a:pPr>
            <a:r>
              <a:rPr lang="en-US" dirty="0" smtClean="0"/>
              <a:t>Know the </a:t>
            </a:r>
            <a:r>
              <a:rPr lang="en-US" b="1" i="1" u="sng" dirty="0" smtClean="0"/>
              <a:t>benefits derived from coastal processes</a:t>
            </a:r>
          </a:p>
          <a:p>
            <a:pPr>
              <a:defRPr/>
            </a:pPr>
            <a:r>
              <a:rPr lang="en-US" dirty="0" smtClean="0"/>
              <a:t>Understand how </a:t>
            </a:r>
            <a:r>
              <a:rPr lang="en-US" b="1" i="1" u="sng" dirty="0" smtClean="0"/>
              <a:t>human use of the coastal zone affects coastal processes</a:t>
            </a:r>
          </a:p>
          <a:p>
            <a:pPr>
              <a:defRPr/>
            </a:pPr>
            <a:r>
              <a:rPr lang="en-US" dirty="0" smtClean="0"/>
              <a:t>Know what we can do to </a:t>
            </a:r>
            <a:r>
              <a:rPr lang="en-US" b="1" i="1" u="sng" dirty="0" smtClean="0"/>
              <a:t>minimize coastal hazards</a:t>
            </a:r>
          </a:p>
          <a:p>
            <a:pPr>
              <a:defRPr/>
            </a:pPr>
            <a:r>
              <a:rPr lang="en-US" dirty="0" smtClean="0"/>
              <a:t>Understand the </a:t>
            </a:r>
            <a:r>
              <a:rPr lang="en-US" b="1" i="1" u="sng" dirty="0" smtClean="0"/>
              <a:t>adjustments that can be made to avoid damage from coastal erosion and rising sea level or personal injury from strong coastal currents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457200" y="1219200"/>
            <a:ext cx="8077200" cy="4759325"/>
          </a:xfrm>
        </p:spPr>
        <p:txBody>
          <a:bodyPr>
            <a:normAutofit/>
          </a:bodyPr>
          <a:lstStyle/>
          <a:p>
            <a:pPr>
              <a:buClr>
                <a:srgbClr val="AD0101"/>
              </a:buClr>
              <a:defRPr/>
            </a:pPr>
            <a:r>
              <a:rPr lang="en-US" b="1" i="1" u="sng" dirty="0">
                <a:solidFill>
                  <a:srgbClr val="303030"/>
                </a:solidFill>
              </a:rPr>
              <a:t>Breaking </a:t>
            </a:r>
            <a:r>
              <a:rPr lang="en-US" b="1" i="1" u="sng" dirty="0" smtClean="0">
                <a:solidFill>
                  <a:srgbClr val="303030"/>
                </a:solidFill>
              </a:rPr>
              <a:t>Waves</a:t>
            </a:r>
          </a:p>
          <a:p>
            <a:pPr>
              <a:buClr>
                <a:srgbClr val="AD0101"/>
              </a:buClr>
              <a:defRPr/>
            </a:pPr>
            <a:endParaRPr lang="en-US" sz="1600" b="1" i="1" u="sng" dirty="0" smtClean="0">
              <a:solidFill>
                <a:srgbClr val="303030"/>
              </a:solidFill>
            </a:endParaRPr>
          </a:p>
          <a:p>
            <a:pPr lvl="1">
              <a:buClr>
                <a:srgbClr val="AD0101"/>
              </a:buClr>
              <a:buFont typeface="Wingdings" panose="05000000000000000000" pitchFamily="2" charset="2"/>
              <a:buChar char="Ø"/>
              <a:defRPr/>
            </a:pPr>
            <a:r>
              <a:rPr lang="en-US" sz="2400" dirty="0" smtClean="0">
                <a:solidFill>
                  <a:srgbClr val="303030"/>
                </a:solidFill>
              </a:rPr>
              <a:t>Waves </a:t>
            </a:r>
            <a:r>
              <a:rPr lang="en-US" sz="2400" i="1" u="sng" dirty="0" smtClean="0">
                <a:solidFill>
                  <a:srgbClr val="303030"/>
                </a:solidFill>
              </a:rPr>
              <a:t>vary in how they break along a coastline</a:t>
            </a:r>
            <a:r>
              <a:rPr lang="en-US" sz="2400" dirty="0" smtClean="0">
                <a:solidFill>
                  <a:srgbClr val="303030"/>
                </a:solidFill>
              </a:rPr>
              <a:t>. They may </a:t>
            </a:r>
            <a:r>
              <a:rPr lang="en-US" sz="2400" b="1" i="1" u="sng" dirty="0" smtClean="0">
                <a:solidFill>
                  <a:srgbClr val="303030"/>
                </a:solidFill>
              </a:rPr>
              <a:t>peak up quickly and plunge</a:t>
            </a:r>
            <a:r>
              <a:rPr lang="en-US" sz="2400" b="1" u="sng" dirty="0" smtClean="0">
                <a:solidFill>
                  <a:srgbClr val="303030"/>
                </a:solidFill>
              </a:rPr>
              <a:t>, or surge, or they gently spill</a:t>
            </a:r>
            <a:r>
              <a:rPr lang="en-US" sz="2400" dirty="0" smtClean="0">
                <a:solidFill>
                  <a:srgbClr val="303030"/>
                </a:solidFill>
              </a:rPr>
              <a:t>, </a:t>
            </a:r>
            <a:r>
              <a:rPr lang="en-US" sz="2400" i="1" u="sng" dirty="0" smtClean="0">
                <a:solidFill>
                  <a:srgbClr val="303030"/>
                </a:solidFill>
              </a:rPr>
              <a:t>depending on conditions</a:t>
            </a:r>
          </a:p>
          <a:p>
            <a:pPr lvl="2">
              <a:buClr>
                <a:srgbClr val="AD0101"/>
              </a:buClr>
              <a:buFont typeface="Wingdings" panose="05000000000000000000" pitchFamily="2" charset="2"/>
              <a:buChar char="v"/>
              <a:defRPr/>
            </a:pPr>
            <a:r>
              <a:rPr lang="en-US" sz="2400" b="1" i="1" u="sng" dirty="0" smtClean="0">
                <a:solidFill>
                  <a:srgbClr val="303030"/>
                </a:solidFill>
              </a:rPr>
              <a:t>Plunging Breakers – form on steep beaches and tend to be more erosive </a:t>
            </a:r>
          </a:p>
          <a:p>
            <a:pPr lvl="2">
              <a:buClr>
                <a:srgbClr val="AD0101"/>
              </a:buClr>
              <a:buFont typeface="Wingdings" panose="05000000000000000000" pitchFamily="2" charset="2"/>
              <a:buChar char="v"/>
              <a:defRPr/>
            </a:pPr>
            <a:r>
              <a:rPr lang="en-US" sz="2400" b="1" i="1" u="sng" dirty="0" smtClean="0">
                <a:solidFill>
                  <a:srgbClr val="303030"/>
                </a:solidFill>
              </a:rPr>
              <a:t>Spilling Breakers – waves that spill on wide nearly flat beaches and tend to deposit sand</a:t>
            </a:r>
          </a:p>
          <a:p>
            <a:pPr lvl="1">
              <a:buClr>
                <a:srgbClr val="AD0101"/>
              </a:buClr>
              <a:buFont typeface="Wingdings" panose="05000000000000000000" pitchFamily="2" charset="2"/>
              <a:buChar char="Ø"/>
              <a:defRPr/>
            </a:pPr>
            <a:r>
              <a:rPr lang="en-US" sz="2400" dirty="0" smtClean="0">
                <a:solidFill>
                  <a:srgbClr val="303030"/>
                </a:solidFill>
              </a:rPr>
              <a:t>The type of </a:t>
            </a:r>
            <a:r>
              <a:rPr lang="en-US" sz="2400" b="1" i="1" u="sng" dirty="0" smtClean="0">
                <a:solidFill>
                  <a:srgbClr val="303030"/>
                </a:solidFill>
              </a:rPr>
              <a:t>breaker changes seasonally and with changes in the underwater slope </a:t>
            </a:r>
            <a:endParaRPr lang="en-US" sz="2400" b="1" i="1" u="sng" dirty="0">
              <a:solidFill>
                <a:srgbClr val="303030"/>
              </a:solidFill>
            </a:endParaRPr>
          </a:p>
        </p:txBody>
      </p:sp>
      <p:sp>
        <p:nvSpPr>
          <p:cNvPr id="3" name="Title 2"/>
          <p:cNvSpPr>
            <a:spLocks noGrp="1"/>
          </p:cNvSpPr>
          <p:nvPr>
            <p:ph type="title" idx="4294967295"/>
          </p:nvPr>
        </p:nvSpPr>
        <p:spPr>
          <a:xfrm>
            <a:off x="1143000" y="-12865"/>
            <a:ext cx="6934200" cy="1143000"/>
          </a:xfrm>
        </p:spPr>
        <p:txBody>
          <a:bodyPr>
            <a:normAutofit/>
          </a:bodyPr>
          <a:lstStyle/>
          <a:p>
            <a:pPr>
              <a:defRPr/>
            </a:pPr>
            <a:r>
              <a:rPr lang="en-US" sz="4400" dirty="0" smtClean="0"/>
              <a:t>Breaking Waves</a:t>
            </a:r>
            <a:endParaRPr lang="en-US" sz="4400" dirty="0"/>
          </a:p>
        </p:txBody>
      </p:sp>
      <p:graphicFrame>
        <p:nvGraphicFramePr>
          <p:cNvPr id="3074" name="Object 4"/>
          <p:cNvGraphicFramePr>
            <a:graphicFrameLocks noChangeAspect="1"/>
          </p:cNvGraphicFramePr>
          <p:nvPr>
            <p:extLst>
              <p:ext uri="{D42A27DB-BD31-4B8C-83A1-F6EECF244321}">
                <p14:modId xmlns:p14="http://schemas.microsoft.com/office/powerpoint/2010/main" val="3098447917"/>
              </p:ext>
            </p:extLst>
          </p:nvPr>
        </p:nvGraphicFramePr>
        <p:xfrm>
          <a:off x="0" y="6170613"/>
          <a:ext cx="1905000" cy="687387"/>
        </p:xfrm>
        <a:graphic>
          <a:graphicData uri="http://schemas.openxmlformats.org/presentationml/2006/ole">
            <mc:AlternateContent xmlns:mc="http://schemas.openxmlformats.org/markup-compatibility/2006">
              <mc:Choice xmlns:v="urn:schemas-microsoft-com:vml" Requires="v">
                <p:oleObj spid="_x0000_s21524" name="Packager Shell Object" showAsIcon="1" r:id="rId3" imgW="1905120" imgH="686880" progId="Package">
                  <p:embed/>
                </p:oleObj>
              </mc:Choice>
              <mc:Fallback>
                <p:oleObj name="Packager Shell Object" showAsIcon="1" r:id="rId3" imgW="1905120" imgH="686880" progId="Package">
                  <p:embed/>
                  <p:pic>
                    <p:nvPicPr>
                      <p:cNvPr id="0" name=""/>
                      <p:cNvPicPr>
                        <a:picLocks noChangeAspect="1" noChangeArrowheads="1"/>
                      </p:cNvPicPr>
                      <p:nvPr/>
                    </p:nvPicPr>
                    <p:blipFill>
                      <a:blip r:embed="rId4"/>
                      <a:srcRect/>
                      <a:stretch>
                        <a:fillRect/>
                      </a:stretch>
                    </p:blipFill>
                    <p:spPr bwMode="auto">
                      <a:xfrm>
                        <a:off x="0" y="6170613"/>
                        <a:ext cx="1905000" cy="687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427357451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p:cNvSpPr txBox="1">
            <a:spLocks/>
          </p:cNvSpPr>
          <p:nvPr/>
        </p:nvSpPr>
        <p:spPr>
          <a:xfrm>
            <a:off x="1063335" y="308758"/>
            <a:ext cx="6934200" cy="990600"/>
          </a:xfrm>
          <a:prstGeom prst="rect">
            <a:avLst/>
          </a:prstGeom>
        </p:spPr>
        <p:txBody>
          <a:bodyPr vert="horz" lIns="91440" tIns="45720" rIns="91440" bIns="45720" rtlCol="0" anchor="b" anchorCtr="0">
            <a:normAutofit/>
          </a:bodyPr>
          <a:lstStyle>
            <a:lvl1pPr algn="ctr" defTabSz="914400" rtl="0" eaLnBrk="1" latinLnBrk="0" hangingPunct="1">
              <a:spcBef>
                <a:spcPct val="0"/>
              </a:spcBef>
              <a:buNone/>
              <a:defRPr sz="48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fontAlgn="auto">
              <a:spcAft>
                <a:spcPts val="0"/>
              </a:spcAft>
              <a:defRPr/>
            </a:pPr>
            <a:r>
              <a:rPr lang="en-US" dirty="0" smtClean="0"/>
              <a:t>Breaking Waves</a:t>
            </a:r>
            <a:endParaRPr lang="en-US" dirty="0"/>
          </a:p>
        </p:txBody>
      </p:sp>
      <p:pic>
        <p:nvPicPr>
          <p:cNvPr id="4135" name="Picture 3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6163" y="1371600"/>
            <a:ext cx="7568545" cy="46985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685800" y="1524001"/>
            <a:ext cx="8077200" cy="4572000"/>
          </a:xfrm>
        </p:spPr>
        <p:txBody>
          <a:bodyPr>
            <a:normAutofit/>
          </a:bodyPr>
          <a:lstStyle/>
          <a:p>
            <a:pPr>
              <a:defRPr/>
            </a:pPr>
            <a:r>
              <a:rPr lang="en-US" dirty="0" smtClean="0"/>
              <a:t>A </a:t>
            </a:r>
            <a:r>
              <a:rPr lang="en-US" b="1" i="1" u="sng" dirty="0" smtClean="0"/>
              <a:t>beach is a landform consisting of loose material</a:t>
            </a:r>
          </a:p>
          <a:p>
            <a:pPr>
              <a:defRPr/>
            </a:pPr>
            <a:endParaRPr lang="en-US" sz="1400" dirty="0" smtClean="0"/>
          </a:p>
          <a:p>
            <a:pPr>
              <a:defRPr/>
            </a:pPr>
            <a:r>
              <a:rPr lang="en-US" dirty="0" smtClean="0"/>
              <a:t>Beaches can be </a:t>
            </a:r>
            <a:r>
              <a:rPr lang="en-US" b="1" i="1" u="sng" dirty="0" smtClean="0"/>
              <a:t>composed of a variety of loose materials</a:t>
            </a:r>
          </a:p>
          <a:p>
            <a:pPr>
              <a:defRPr/>
            </a:pPr>
            <a:endParaRPr lang="en-US" sz="1400" b="1" i="1" u="sng" dirty="0" smtClean="0"/>
          </a:p>
          <a:p>
            <a:pPr lvl="1">
              <a:buFont typeface="Wingdings" panose="05000000000000000000" pitchFamily="2" charset="2"/>
              <a:buChar char="Ø"/>
              <a:defRPr/>
            </a:pPr>
            <a:r>
              <a:rPr lang="en-US" dirty="0" smtClean="0"/>
              <a:t>The </a:t>
            </a:r>
            <a:r>
              <a:rPr lang="en-US" b="1" i="1" u="sng" dirty="0" smtClean="0"/>
              <a:t>color and composition of beach sand is directly tied to the source of the sand</a:t>
            </a:r>
          </a:p>
          <a:p>
            <a:pPr lvl="1">
              <a:buFont typeface="Wingdings" panose="05000000000000000000" pitchFamily="2" charset="2"/>
              <a:buChar char="Ø"/>
              <a:defRPr/>
            </a:pPr>
            <a:endParaRPr lang="en-US" sz="1400" b="1" i="1" u="sng" dirty="0" smtClean="0"/>
          </a:p>
          <a:p>
            <a:pPr lvl="2">
              <a:buFont typeface="Wingdings" panose="05000000000000000000" pitchFamily="2" charset="2"/>
              <a:buChar char="v"/>
              <a:defRPr/>
            </a:pPr>
            <a:r>
              <a:rPr lang="en-US" sz="2200" dirty="0" smtClean="0"/>
              <a:t>This </a:t>
            </a:r>
            <a:r>
              <a:rPr lang="en-US" sz="2200" b="1" i="1" u="sng" dirty="0" smtClean="0"/>
              <a:t>material can composed </a:t>
            </a:r>
            <a:r>
              <a:rPr lang="en-US" sz="2200" dirty="0" smtClean="0"/>
              <a:t>of: </a:t>
            </a:r>
            <a:r>
              <a:rPr lang="en-US" sz="2200" b="1" i="1" u="sng" dirty="0" smtClean="0"/>
              <a:t>sand, gravel, volcanic rock, shell, or coral, and minerals such as quartz and feldspar </a:t>
            </a:r>
          </a:p>
          <a:p>
            <a:pPr>
              <a:defRPr/>
            </a:pPr>
            <a:endParaRPr lang="en-US" sz="1400" dirty="0" smtClean="0"/>
          </a:p>
        </p:txBody>
      </p:sp>
      <p:sp>
        <p:nvSpPr>
          <p:cNvPr id="3" name="Title 2"/>
          <p:cNvSpPr>
            <a:spLocks noGrp="1"/>
          </p:cNvSpPr>
          <p:nvPr>
            <p:ph type="title" idx="4294967295"/>
          </p:nvPr>
        </p:nvSpPr>
        <p:spPr>
          <a:xfrm>
            <a:off x="457200" y="457200"/>
            <a:ext cx="8382000" cy="749134"/>
          </a:xfrm>
        </p:spPr>
        <p:txBody>
          <a:bodyPr>
            <a:normAutofit/>
          </a:bodyPr>
          <a:lstStyle/>
          <a:p>
            <a:pPr>
              <a:defRPr/>
            </a:pPr>
            <a:r>
              <a:rPr lang="en-US" sz="4000" dirty="0" smtClean="0"/>
              <a:t>Beach Landforms</a:t>
            </a:r>
            <a:endParaRPr lang="en-US" sz="4000" dirty="0"/>
          </a:p>
        </p:txBody>
      </p:sp>
    </p:spTree>
    <p:extLst>
      <p:ext uri="{BB962C8B-B14F-4D97-AF65-F5344CB8AC3E}">
        <p14:creationId xmlns:p14="http://schemas.microsoft.com/office/powerpoint/2010/main" val="160068800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152400" y="1143000"/>
            <a:ext cx="8991600" cy="5029200"/>
          </a:xfrm>
        </p:spPr>
        <p:txBody>
          <a:bodyPr>
            <a:noAutofit/>
          </a:bodyPr>
          <a:lstStyle/>
          <a:p>
            <a:pPr>
              <a:defRPr/>
            </a:pPr>
            <a:r>
              <a:rPr lang="en-US" sz="2100" dirty="0" smtClean="0"/>
              <a:t>The </a:t>
            </a:r>
            <a:r>
              <a:rPr lang="en-US" sz="2100" b="1" i="1" u="sng" dirty="0"/>
              <a:t>B</a:t>
            </a:r>
            <a:r>
              <a:rPr lang="en-US" sz="2100" b="1" i="1" u="sng" dirty="0" smtClean="0"/>
              <a:t>each Features Onshore and Processes</a:t>
            </a:r>
          </a:p>
          <a:p>
            <a:pPr lvl="1">
              <a:buFont typeface="Wingdings" panose="05000000000000000000" pitchFamily="2" charset="2"/>
              <a:buChar char="Ø"/>
              <a:defRPr/>
            </a:pPr>
            <a:r>
              <a:rPr lang="en-US" sz="2100" b="1" i="1" u="sng" dirty="0" smtClean="0"/>
              <a:t>Onshore features:</a:t>
            </a:r>
            <a:r>
              <a:rPr lang="en-US" sz="2100" dirty="0" smtClean="0"/>
              <a:t> Landward is generally either a </a:t>
            </a:r>
            <a:r>
              <a:rPr lang="en-US" sz="2100" b="1" i="1" u="sng" dirty="0" smtClean="0"/>
              <a:t>sea cliff</a:t>
            </a:r>
            <a:r>
              <a:rPr lang="en-US" sz="2100" dirty="0" smtClean="0"/>
              <a:t> along a </a:t>
            </a:r>
            <a:r>
              <a:rPr lang="en-US" sz="2100" b="1" i="1" u="sng" dirty="0" smtClean="0"/>
              <a:t>sea shore</a:t>
            </a:r>
            <a:r>
              <a:rPr lang="en-US" sz="2100" dirty="0" smtClean="0"/>
              <a:t> and a </a:t>
            </a:r>
            <a:r>
              <a:rPr lang="en-US" sz="2100" b="1" i="1" u="sng" dirty="0" smtClean="0"/>
              <a:t>bluff</a:t>
            </a:r>
            <a:r>
              <a:rPr lang="en-US" sz="2100" dirty="0" smtClean="0"/>
              <a:t> along a </a:t>
            </a:r>
            <a:r>
              <a:rPr lang="en-US" sz="2100" b="1" i="1" u="sng" dirty="0" smtClean="0"/>
              <a:t>lakeshore</a:t>
            </a:r>
            <a:r>
              <a:rPr lang="en-US" sz="2100" dirty="0" smtClean="0"/>
              <a:t>, a line of </a:t>
            </a:r>
            <a:r>
              <a:rPr lang="en-US" sz="2100" b="1" i="1" u="sng" dirty="0" smtClean="0"/>
              <a:t>sand dunes</a:t>
            </a:r>
            <a:r>
              <a:rPr lang="en-US" sz="2100" dirty="0" smtClean="0"/>
              <a:t>, or a line of </a:t>
            </a:r>
            <a:r>
              <a:rPr lang="en-US" sz="2100" b="1" i="1" u="sng" dirty="0" smtClean="0"/>
              <a:t>permanent vegetation</a:t>
            </a:r>
          </a:p>
          <a:p>
            <a:pPr lvl="2">
              <a:buFont typeface="Wingdings" panose="05000000000000000000" pitchFamily="2" charset="2"/>
              <a:buChar char="v"/>
              <a:defRPr/>
            </a:pPr>
            <a:r>
              <a:rPr lang="en-US" sz="2100" dirty="0" smtClean="0"/>
              <a:t>The </a:t>
            </a:r>
            <a:r>
              <a:rPr lang="en-US" sz="2100" b="1" i="1" u="sng" dirty="0" smtClean="0"/>
              <a:t>erosion of rock or unconsolidated sediment creates sea cliffs and bluffs</a:t>
            </a:r>
          </a:p>
          <a:p>
            <a:pPr lvl="2">
              <a:buFont typeface="Wingdings" panose="05000000000000000000" pitchFamily="2" charset="2"/>
              <a:buChar char="v"/>
              <a:defRPr/>
            </a:pPr>
            <a:r>
              <a:rPr lang="en-US" sz="2100" b="1" i="1" u="sng" dirty="0" smtClean="0"/>
              <a:t>Coastal sand dunes are created by the deposition of windblown beach sand</a:t>
            </a:r>
            <a:endParaRPr lang="en-US" sz="2100" b="1" i="1" u="sng" dirty="0"/>
          </a:p>
          <a:p>
            <a:pPr lvl="1">
              <a:buFont typeface="Wingdings" panose="05000000000000000000" pitchFamily="2" charset="2"/>
              <a:buChar char="Ø"/>
              <a:defRPr/>
            </a:pPr>
            <a:r>
              <a:rPr lang="en-US" sz="2100" u="sng" dirty="0" smtClean="0"/>
              <a:t>Onshore beaches</a:t>
            </a:r>
            <a:r>
              <a:rPr lang="en-US" sz="2100" dirty="0" smtClean="0"/>
              <a:t> are divided into </a:t>
            </a:r>
            <a:r>
              <a:rPr lang="en-US" sz="2100" b="1" i="1" u="sng" dirty="0" smtClean="0"/>
              <a:t>two areas</a:t>
            </a:r>
            <a:r>
              <a:rPr lang="en-US" sz="2100" dirty="0" smtClean="0"/>
              <a:t>:</a:t>
            </a:r>
          </a:p>
          <a:p>
            <a:pPr lvl="2">
              <a:buFont typeface="Wingdings" panose="05000000000000000000" pitchFamily="2" charset="2"/>
              <a:buChar char="Ø"/>
              <a:defRPr/>
            </a:pPr>
            <a:r>
              <a:rPr lang="en-US" sz="2100" dirty="0" smtClean="0"/>
              <a:t>Slopes landward are called </a:t>
            </a:r>
            <a:r>
              <a:rPr lang="en-US" sz="2100" b="1" i="1" u="sng" dirty="0" smtClean="0"/>
              <a:t>berms</a:t>
            </a:r>
          </a:p>
          <a:p>
            <a:pPr lvl="3">
              <a:buFont typeface="Wingdings" panose="05000000000000000000" pitchFamily="2" charset="2"/>
              <a:buChar char="Ø"/>
              <a:defRPr/>
            </a:pPr>
            <a:r>
              <a:rPr lang="en-US" sz="2100" dirty="0" smtClean="0"/>
              <a:t>These are the </a:t>
            </a:r>
            <a:r>
              <a:rPr lang="en-US" sz="2100" b="1" i="1" u="sng" dirty="0" smtClean="0"/>
              <a:t>flat backshore areas formed by deposition of sediment as waves rush up and expend the last of their energy</a:t>
            </a:r>
          </a:p>
          <a:p>
            <a:pPr lvl="2">
              <a:buFont typeface="Wingdings" panose="05000000000000000000" pitchFamily="2" charset="2"/>
              <a:buChar char="Ø"/>
              <a:defRPr/>
            </a:pPr>
            <a:r>
              <a:rPr lang="en-US" sz="2100" dirty="0" smtClean="0"/>
              <a:t>Slopes toward the water are called the </a:t>
            </a:r>
            <a:r>
              <a:rPr lang="en-US" sz="2100" b="1" i="1" u="sng" dirty="0" smtClean="0"/>
              <a:t>beach face </a:t>
            </a:r>
          </a:p>
          <a:p>
            <a:pPr lvl="3">
              <a:buFont typeface="Wingdings" panose="05000000000000000000" pitchFamily="2" charset="2"/>
              <a:buChar char="Ø"/>
              <a:defRPr/>
            </a:pPr>
            <a:r>
              <a:rPr lang="en-US" sz="2100" dirty="0" smtClean="0"/>
              <a:t>It is here that we find the </a:t>
            </a:r>
            <a:r>
              <a:rPr lang="en-US" sz="2100" b="1" i="1" u="sng" dirty="0" smtClean="0"/>
              <a:t>swash zone of the wave</a:t>
            </a:r>
          </a:p>
        </p:txBody>
      </p:sp>
      <p:sp>
        <p:nvSpPr>
          <p:cNvPr id="3" name="Title 2"/>
          <p:cNvSpPr>
            <a:spLocks noGrp="1"/>
          </p:cNvSpPr>
          <p:nvPr>
            <p:ph type="title" idx="4294967295"/>
          </p:nvPr>
        </p:nvSpPr>
        <p:spPr>
          <a:xfrm>
            <a:off x="304800" y="381000"/>
            <a:ext cx="8382000" cy="749134"/>
          </a:xfrm>
        </p:spPr>
        <p:txBody>
          <a:bodyPr>
            <a:normAutofit/>
          </a:bodyPr>
          <a:lstStyle/>
          <a:p>
            <a:pPr>
              <a:defRPr/>
            </a:pPr>
            <a:r>
              <a:rPr lang="en-US" sz="4000" dirty="0" smtClean="0"/>
              <a:t>Beach Features and Processes</a:t>
            </a:r>
            <a:endParaRPr lang="en-US" sz="4000" dirty="0"/>
          </a:p>
        </p:txBody>
      </p:sp>
    </p:spTree>
    <p:extLst>
      <p:ext uri="{BB962C8B-B14F-4D97-AF65-F5344CB8AC3E}">
        <p14:creationId xmlns:p14="http://schemas.microsoft.com/office/powerpoint/2010/main" val="370711263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152400" y="1066800"/>
            <a:ext cx="8991600" cy="5216525"/>
          </a:xfrm>
        </p:spPr>
        <p:txBody>
          <a:bodyPr>
            <a:normAutofit/>
          </a:bodyPr>
          <a:lstStyle/>
          <a:p>
            <a:pPr>
              <a:defRPr/>
            </a:pPr>
            <a:r>
              <a:rPr lang="en-US" sz="2100" dirty="0" smtClean="0"/>
              <a:t>The </a:t>
            </a:r>
            <a:r>
              <a:rPr lang="en-US" sz="2100" b="1" i="1" u="sng" dirty="0"/>
              <a:t>B</a:t>
            </a:r>
            <a:r>
              <a:rPr lang="en-US" sz="2100" b="1" i="1" u="sng" dirty="0" smtClean="0"/>
              <a:t>each Features Offshore and Processes</a:t>
            </a:r>
          </a:p>
          <a:p>
            <a:pPr lvl="1">
              <a:buFont typeface="Wingdings" panose="05000000000000000000" pitchFamily="2" charset="2"/>
              <a:buChar char="Ø"/>
              <a:defRPr/>
            </a:pPr>
            <a:r>
              <a:rPr lang="en-US" sz="2100" b="1" i="1" u="sng" dirty="0" smtClean="0"/>
              <a:t>Offshore features</a:t>
            </a:r>
            <a:r>
              <a:rPr lang="en-US" sz="2100" dirty="0" smtClean="0"/>
              <a:t>: Directly from the swash zone </a:t>
            </a:r>
            <a:r>
              <a:rPr lang="en-US" sz="2100" b="1" i="1" u="sng" dirty="0" smtClean="0"/>
              <a:t>there are two distinctive zones </a:t>
            </a:r>
            <a:r>
              <a:rPr lang="en-US" sz="2100" dirty="0" smtClean="0"/>
              <a:t>in the water: </a:t>
            </a:r>
            <a:r>
              <a:rPr lang="en-US" sz="2100" b="1" i="1" u="sng" dirty="0" smtClean="0"/>
              <a:t>the surf zone and the breaker zone</a:t>
            </a:r>
          </a:p>
          <a:p>
            <a:pPr lvl="2">
              <a:buFont typeface="Wingdings" panose="05000000000000000000" pitchFamily="2" charset="2"/>
              <a:buChar char="v"/>
              <a:defRPr/>
            </a:pPr>
            <a:r>
              <a:rPr lang="en-US" sz="2100" b="1" i="1" u="sng" dirty="0" smtClean="0"/>
              <a:t>Surf zone </a:t>
            </a:r>
            <a:r>
              <a:rPr lang="en-US" sz="2100" dirty="0" smtClean="0"/>
              <a:t>is the </a:t>
            </a:r>
            <a:r>
              <a:rPr lang="en-US" sz="2100" b="1" i="1" u="sng" dirty="0" smtClean="0"/>
              <a:t>portion of the nearshore environment where turbulent translational waves move toward the shore after the incoming wave breaks</a:t>
            </a:r>
          </a:p>
          <a:p>
            <a:pPr lvl="2">
              <a:buFont typeface="Wingdings" panose="05000000000000000000" pitchFamily="2" charset="2"/>
              <a:buChar char="v"/>
              <a:defRPr/>
            </a:pPr>
            <a:r>
              <a:rPr lang="en-US" sz="2100" dirty="0" smtClean="0"/>
              <a:t>Beyond the surf zone is the </a:t>
            </a:r>
            <a:r>
              <a:rPr lang="en-US" sz="2100" b="1" i="1" u="sng" dirty="0"/>
              <a:t>B</a:t>
            </a:r>
            <a:r>
              <a:rPr lang="en-US" sz="2100" b="1" i="1" u="sng" dirty="0" smtClean="0"/>
              <a:t>reaker zone</a:t>
            </a:r>
            <a:r>
              <a:rPr lang="en-US" sz="2100" dirty="0" smtClean="0"/>
              <a:t>, the </a:t>
            </a:r>
            <a:r>
              <a:rPr lang="en-US" sz="2100" b="1" i="1" u="sng" dirty="0" smtClean="0"/>
              <a:t>area where incoming waves be come unstable, peak, and break</a:t>
            </a:r>
          </a:p>
          <a:p>
            <a:pPr lvl="1">
              <a:buFont typeface="Wingdings" panose="05000000000000000000" pitchFamily="2" charset="2"/>
              <a:buChar char="Ø"/>
              <a:defRPr/>
            </a:pPr>
            <a:r>
              <a:rPr lang="en-US" sz="2100" i="1" u="sng" dirty="0" smtClean="0"/>
              <a:t>Conditions on the water surface are reflected in the underwater topography</a:t>
            </a:r>
          </a:p>
          <a:p>
            <a:pPr lvl="1">
              <a:buFont typeface="Wingdings" panose="05000000000000000000" pitchFamily="2" charset="2"/>
              <a:buChar char="Ø"/>
              <a:defRPr/>
            </a:pPr>
            <a:r>
              <a:rPr lang="en-US" sz="2100" b="1" i="1" u="sng" dirty="0" smtClean="0"/>
              <a:t>Underwater topography of offshore beaches</a:t>
            </a:r>
          </a:p>
          <a:p>
            <a:pPr lvl="2">
              <a:buFont typeface="Wingdings" panose="05000000000000000000" pitchFamily="2" charset="2"/>
              <a:buChar char="v"/>
              <a:defRPr/>
            </a:pPr>
            <a:r>
              <a:rPr lang="en-US" sz="2100" b="1" i="1" u="sng" dirty="0"/>
              <a:t>A</a:t>
            </a:r>
            <a:r>
              <a:rPr lang="en-US" sz="2100" b="1" i="1" u="sng" dirty="0" smtClean="0"/>
              <a:t> longshore bar</a:t>
            </a:r>
            <a:r>
              <a:rPr lang="en-US" sz="2100" dirty="0" smtClean="0"/>
              <a:t>, </a:t>
            </a:r>
            <a:r>
              <a:rPr lang="en-US" sz="2100" b="1" i="1" u="sng" dirty="0" smtClean="0"/>
              <a:t>forms beneath each line of breakers in the breaker zone</a:t>
            </a:r>
          </a:p>
          <a:p>
            <a:pPr lvl="2">
              <a:buFont typeface="Wingdings" panose="05000000000000000000" pitchFamily="2" charset="2"/>
              <a:buChar char="v"/>
              <a:defRPr/>
            </a:pPr>
            <a:r>
              <a:rPr lang="en-US" sz="2100" b="1" i="1" u="sng" dirty="0" smtClean="0"/>
              <a:t>Landward from the longshore bar is a longshore trough </a:t>
            </a:r>
            <a:r>
              <a:rPr lang="en-US" sz="2100" dirty="0" smtClean="0"/>
              <a:t>which </a:t>
            </a:r>
            <a:r>
              <a:rPr lang="en-US" sz="2100" i="1" u="sng" dirty="0" smtClean="0"/>
              <a:t>forms on wave and current action</a:t>
            </a:r>
          </a:p>
        </p:txBody>
      </p:sp>
      <p:sp>
        <p:nvSpPr>
          <p:cNvPr id="3" name="Title 2"/>
          <p:cNvSpPr>
            <a:spLocks noGrp="1"/>
          </p:cNvSpPr>
          <p:nvPr>
            <p:ph type="title" idx="4294967295"/>
          </p:nvPr>
        </p:nvSpPr>
        <p:spPr>
          <a:xfrm>
            <a:off x="457200" y="304800"/>
            <a:ext cx="8382000" cy="749134"/>
          </a:xfrm>
        </p:spPr>
        <p:txBody>
          <a:bodyPr>
            <a:normAutofit/>
          </a:bodyPr>
          <a:lstStyle/>
          <a:p>
            <a:pPr>
              <a:defRPr/>
            </a:pPr>
            <a:r>
              <a:rPr lang="en-US" sz="3600" dirty="0" smtClean="0"/>
              <a:t>Beach Features and Processes</a:t>
            </a:r>
            <a:endParaRPr lang="en-US" sz="3600" dirty="0"/>
          </a:p>
        </p:txBody>
      </p:sp>
    </p:spTree>
    <p:extLst>
      <p:ext uri="{BB962C8B-B14F-4D97-AF65-F5344CB8AC3E}">
        <p14:creationId xmlns:p14="http://schemas.microsoft.com/office/powerpoint/2010/main" val="284069163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541317"/>
            <a:ext cx="7467600" cy="707886"/>
          </a:xfrm>
          <a:prstGeom prst="rect">
            <a:avLst/>
          </a:prstGeom>
        </p:spPr>
        <p:txBody>
          <a:bodyPr wrap="square">
            <a:spAutoFit/>
          </a:bodyPr>
          <a:lstStyle/>
          <a:p>
            <a:pPr algn="ctr"/>
            <a:r>
              <a:rPr lang="en-US" sz="4000" dirty="0">
                <a:solidFill>
                  <a:prstClr val="black">
                    <a:lumMod val="85000"/>
                    <a:lumOff val="15000"/>
                  </a:prstClr>
                </a:solidFill>
                <a:latin typeface="Impact"/>
                <a:ea typeface="+mj-ea"/>
                <a:cs typeface="+mj-cs"/>
              </a:rPr>
              <a:t>Beach </a:t>
            </a:r>
            <a:r>
              <a:rPr lang="en-US" sz="4000" dirty="0" smtClean="0">
                <a:solidFill>
                  <a:prstClr val="black">
                    <a:lumMod val="85000"/>
                    <a:lumOff val="15000"/>
                  </a:prstClr>
                </a:solidFill>
                <a:latin typeface="Impact"/>
                <a:ea typeface="+mj-ea"/>
                <a:cs typeface="+mj-cs"/>
              </a:rPr>
              <a:t>Features </a:t>
            </a:r>
            <a:r>
              <a:rPr lang="en-US" sz="4000" dirty="0">
                <a:solidFill>
                  <a:prstClr val="black">
                    <a:lumMod val="85000"/>
                    <a:lumOff val="15000"/>
                  </a:prstClr>
                </a:solidFill>
                <a:latin typeface="Impact"/>
                <a:ea typeface="+mj-ea"/>
                <a:cs typeface="+mj-cs"/>
              </a:rPr>
              <a:t>and Processes</a:t>
            </a:r>
            <a:endParaRPr lang="en-US" dirty="0"/>
          </a:p>
        </p:txBody>
      </p:sp>
      <p:pic>
        <p:nvPicPr>
          <p:cNvPr id="2457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551153"/>
            <a:ext cx="7732704" cy="41767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2032646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p:cNvSpPr txBox="1">
            <a:spLocks/>
          </p:cNvSpPr>
          <p:nvPr/>
        </p:nvSpPr>
        <p:spPr>
          <a:xfrm>
            <a:off x="280555" y="533400"/>
            <a:ext cx="8915400" cy="710184"/>
          </a:xfrm>
          <a:prstGeom prst="rect">
            <a:avLst/>
          </a:prstGeom>
        </p:spPr>
        <p:txBody>
          <a:bodyPr vert="horz" lIns="91440" tIns="45720" rIns="91440" bIns="45720" rtlCol="0" anchor="b" anchorCtr="0">
            <a:normAutofit fontScale="97500"/>
          </a:bodyPr>
          <a:lstStyle>
            <a:lvl1pPr algn="ctr" defTabSz="914400" rtl="0" eaLnBrk="1" latinLnBrk="0" hangingPunct="1">
              <a:spcBef>
                <a:spcPct val="0"/>
              </a:spcBef>
              <a:buNone/>
              <a:defRPr sz="48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fontAlgn="auto">
              <a:spcAft>
                <a:spcPts val="0"/>
              </a:spcAft>
              <a:defRPr/>
            </a:pPr>
            <a:r>
              <a:rPr lang="en-US" sz="4000" dirty="0" smtClean="0"/>
              <a:t>Beach Drift and Longshore Current</a:t>
            </a:r>
            <a:endParaRPr lang="en-US" sz="4000" dirty="0"/>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1639557"/>
            <a:ext cx="6934199" cy="43869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2257184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295400" y="304800"/>
            <a:ext cx="6934200" cy="735013"/>
          </a:xfrm>
        </p:spPr>
        <p:txBody>
          <a:bodyPr>
            <a:normAutofit fontScale="90000"/>
          </a:bodyPr>
          <a:lstStyle/>
          <a:p>
            <a:pPr>
              <a:defRPr/>
            </a:pPr>
            <a:r>
              <a:rPr lang="en-US" dirty="0" smtClean="0"/>
              <a:t>Sand Transport</a:t>
            </a:r>
            <a:endParaRPr lang="en-US" dirty="0"/>
          </a:p>
        </p:txBody>
      </p:sp>
      <p:sp>
        <p:nvSpPr>
          <p:cNvPr id="3" name="Text Placeholder 2"/>
          <p:cNvSpPr>
            <a:spLocks noGrp="1"/>
          </p:cNvSpPr>
          <p:nvPr>
            <p:ph type="body" idx="4294967295"/>
          </p:nvPr>
        </p:nvSpPr>
        <p:spPr>
          <a:xfrm>
            <a:off x="76200" y="1066800"/>
            <a:ext cx="8915400" cy="5029200"/>
          </a:xfrm>
        </p:spPr>
        <p:txBody>
          <a:bodyPr>
            <a:normAutofit/>
          </a:bodyPr>
          <a:lstStyle/>
          <a:p>
            <a:pPr lvl="0">
              <a:buClr>
                <a:srgbClr val="AD0101"/>
              </a:buClr>
              <a:defRPr/>
            </a:pPr>
            <a:r>
              <a:rPr lang="en-US" sz="2200" b="1" i="1" u="sng" dirty="0" smtClean="0">
                <a:solidFill>
                  <a:srgbClr val="303030"/>
                </a:solidFill>
              </a:rPr>
              <a:t>Littoral Transport on the Beach</a:t>
            </a:r>
            <a:r>
              <a:rPr lang="en-US" sz="2200" dirty="0" smtClean="0">
                <a:solidFill>
                  <a:srgbClr val="303030"/>
                </a:solidFill>
              </a:rPr>
              <a:t>– </a:t>
            </a:r>
            <a:r>
              <a:rPr lang="en-US" sz="2200" i="1" u="sng" dirty="0" smtClean="0">
                <a:solidFill>
                  <a:srgbClr val="303030"/>
                </a:solidFill>
              </a:rPr>
              <a:t>sand movement occurring parallel to the shoreline in the swash and surf zones</a:t>
            </a:r>
            <a:endParaRPr lang="en-US" sz="2200" b="1" i="1" u="sng" dirty="0" smtClean="0">
              <a:solidFill>
                <a:srgbClr val="303030"/>
              </a:solidFill>
            </a:endParaRPr>
          </a:p>
          <a:p>
            <a:pPr lvl="1">
              <a:buClr>
                <a:srgbClr val="AD0101"/>
              </a:buClr>
              <a:buFont typeface="Wingdings" panose="05000000000000000000" pitchFamily="2" charset="2"/>
              <a:buChar char="Ø"/>
              <a:defRPr/>
            </a:pPr>
            <a:r>
              <a:rPr lang="en-US" b="1" i="1" u="sng" dirty="0" smtClean="0">
                <a:solidFill>
                  <a:srgbClr val="303030"/>
                </a:solidFill>
              </a:rPr>
              <a:t>Beach </a:t>
            </a:r>
            <a:r>
              <a:rPr lang="en-US" b="1" i="1" u="sng" dirty="0">
                <a:solidFill>
                  <a:srgbClr val="303030"/>
                </a:solidFill>
              </a:rPr>
              <a:t>Drifting</a:t>
            </a:r>
          </a:p>
          <a:p>
            <a:pPr lvl="2">
              <a:buClr>
                <a:srgbClr val="AD0101"/>
              </a:buClr>
              <a:buFont typeface="Wingdings" panose="05000000000000000000" pitchFamily="2" charset="2"/>
              <a:buChar char="v"/>
              <a:defRPr/>
            </a:pPr>
            <a:r>
              <a:rPr lang="en-US" sz="2200" dirty="0">
                <a:solidFill>
                  <a:srgbClr val="303030"/>
                </a:solidFill>
              </a:rPr>
              <a:t>Involves the </a:t>
            </a:r>
            <a:r>
              <a:rPr lang="en-US" sz="2200" b="1" i="1" u="sng" dirty="0">
                <a:solidFill>
                  <a:srgbClr val="303030"/>
                </a:solidFill>
              </a:rPr>
              <a:t>short distance shifting of sand </a:t>
            </a:r>
            <a:r>
              <a:rPr lang="en-US" sz="2200" b="1" i="1" u="sng" dirty="0" smtClean="0">
                <a:solidFill>
                  <a:srgbClr val="303030"/>
                </a:solidFill>
              </a:rPr>
              <a:t>in the swash zone</a:t>
            </a:r>
            <a:endParaRPr lang="en-US" sz="2200" b="1" i="1" u="sng" dirty="0">
              <a:solidFill>
                <a:srgbClr val="303030"/>
              </a:solidFill>
            </a:endParaRPr>
          </a:p>
          <a:p>
            <a:pPr lvl="2">
              <a:buClr>
                <a:srgbClr val="AD0101"/>
              </a:buClr>
              <a:buFont typeface="Wingdings" panose="05000000000000000000" pitchFamily="2" charset="2"/>
              <a:buChar char="v"/>
              <a:defRPr/>
            </a:pPr>
            <a:r>
              <a:rPr lang="en-US" sz="2200" dirty="0">
                <a:solidFill>
                  <a:srgbClr val="303030"/>
                </a:solidFill>
              </a:rPr>
              <a:t>Movement is in a </a:t>
            </a:r>
            <a:r>
              <a:rPr lang="en-US" sz="2200" b="1" i="1" u="sng" dirty="0">
                <a:solidFill>
                  <a:srgbClr val="303030"/>
                </a:solidFill>
              </a:rPr>
              <a:t>zig-zaging movement of particles</a:t>
            </a:r>
          </a:p>
          <a:p>
            <a:pPr lvl="2">
              <a:buClr>
                <a:srgbClr val="AD0101"/>
              </a:buClr>
              <a:buFont typeface="Wingdings" panose="05000000000000000000" pitchFamily="2" charset="2"/>
              <a:buChar char="v"/>
              <a:defRPr/>
            </a:pPr>
            <a:r>
              <a:rPr lang="en-US" sz="2200" dirty="0" smtClean="0">
                <a:solidFill>
                  <a:srgbClr val="303030"/>
                </a:solidFill>
              </a:rPr>
              <a:t>Moves </a:t>
            </a:r>
            <a:r>
              <a:rPr lang="en-US" sz="2200" dirty="0">
                <a:solidFill>
                  <a:srgbClr val="303030"/>
                </a:solidFill>
              </a:rPr>
              <a:t>because of the </a:t>
            </a:r>
            <a:r>
              <a:rPr lang="en-US" sz="2200" b="1" i="1" u="sng" dirty="0">
                <a:solidFill>
                  <a:srgbClr val="303030"/>
                </a:solidFill>
              </a:rPr>
              <a:t>oblique direction of wave hitting the </a:t>
            </a:r>
            <a:r>
              <a:rPr lang="en-US" sz="2200" b="1" i="1" u="sng" dirty="0" smtClean="0">
                <a:solidFill>
                  <a:srgbClr val="303030"/>
                </a:solidFill>
              </a:rPr>
              <a:t>shore </a:t>
            </a:r>
            <a:r>
              <a:rPr lang="en-US" sz="2200" dirty="0" smtClean="0"/>
              <a:t>world </a:t>
            </a:r>
          </a:p>
          <a:p>
            <a:pPr lvl="1">
              <a:buClr>
                <a:srgbClr val="AD0101"/>
              </a:buClr>
              <a:buFont typeface="Wingdings" panose="05000000000000000000" pitchFamily="2" charset="2"/>
              <a:buChar char="Ø"/>
              <a:defRPr/>
            </a:pPr>
            <a:r>
              <a:rPr lang="en-US" b="1" i="1" u="sng" dirty="0" smtClean="0"/>
              <a:t>Longshore Drift</a:t>
            </a:r>
          </a:p>
          <a:p>
            <a:pPr lvl="2">
              <a:buClr>
                <a:srgbClr val="AD0101"/>
              </a:buClr>
              <a:buFont typeface="Wingdings" panose="05000000000000000000" pitchFamily="2" charset="2"/>
              <a:buChar char="v"/>
              <a:defRPr/>
            </a:pPr>
            <a:r>
              <a:rPr lang="en-US" sz="2200" dirty="0" smtClean="0"/>
              <a:t>The </a:t>
            </a:r>
            <a:r>
              <a:rPr lang="en-US" sz="2200" b="1" i="1" u="sng" dirty="0" smtClean="0"/>
              <a:t>transport of sediment by ocean currents that flow essentially parallel to the shoreline</a:t>
            </a:r>
          </a:p>
          <a:p>
            <a:pPr lvl="2">
              <a:buClr>
                <a:srgbClr val="AD0101"/>
              </a:buClr>
              <a:buFont typeface="Wingdings" panose="05000000000000000000" pitchFamily="2" charset="2"/>
              <a:buChar char="v"/>
              <a:defRPr/>
            </a:pPr>
            <a:r>
              <a:rPr lang="en-US" sz="2200" dirty="0" smtClean="0"/>
              <a:t>These </a:t>
            </a:r>
            <a:r>
              <a:rPr lang="en-US" sz="2200" b="1" i="1" u="sng" dirty="0" smtClean="0"/>
              <a:t>currents are the primary mechanism for littoral transport</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295400" y="304800"/>
            <a:ext cx="6934200" cy="735013"/>
          </a:xfrm>
        </p:spPr>
        <p:txBody>
          <a:bodyPr>
            <a:normAutofit fontScale="90000"/>
          </a:bodyPr>
          <a:lstStyle/>
          <a:p>
            <a:pPr>
              <a:defRPr/>
            </a:pPr>
            <a:r>
              <a:rPr lang="en-US" dirty="0" smtClean="0"/>
              <a:t>Sand Transport</a:t>
            </a:r>
            <a:endParaRPr lang="en-US" dirty="0"/>
          </a:p>
        </p:txBody>
      </p:sp>
      <p:sp>
        <p:nvSpPr>
          <p:cNvPr id="3" name="Text Placeholder 2"/>
          <p:cNvSpPr>
            <a:spLocks noGrp="1"/>
          </p:cNvSpPr>
          <p:nvPr>
            <p:ph type="body" idx="4294967295"/>
          </p:nvPr>
        </p:nvSpPr>
        <p:spPr>
          <a:xfrm>
            <a:off x="685800" y="1295400"/>
            <a:ext cx="7467600" cy="4495800"/>
          </a:xfrm>
        </p:spPr>
        <p:txBody>
          <a:bodyPr>
            <a:normAutofit/>
          </a:bodyPr>
          <a:lstStyle/>
          <a:p>
            <a:pPr lvl="0">
              <a:buClr>
                <a:srgbClr val="AD0101"/>
              </a:buClr>
              <a:defRPr/>
            </a:pPr>
            <a:r>
              <a:rPr lang="en-US" b="1" i="1" u="sng" dirty="0" smtClean="0">
                <a:solidFill>
                  <a:srgbClr val="303030"/>
                </a:solidFill>
              </a:rPr>
              <a:t>Littoral Transport on the Beach</a:t>
            </a:r>
          </a:p>
          <a:p>
            <a:pPr lvl="0">
              <a:buClr>
                <a:srgbClr val="AD0101"/>
              </a:buClr>
              <a:defRPr/>
            </a:pPr>
            <a:endParaRPr lang="en-US" sz="1600" dirty="0" smtClean="0">
              <a:solidFill>
                <a:srgbClr val="303030"/>
              </a:solidFill>
            </a:endParaRPr>
          </a:p>
          <a:p>
            <a:pPr lvl="0">
              <a:buClr>
                <a:srgbClr val="AD0101"/>
              </a:buClr>
              <a:defRPr/>
            </a:pPr>
            <a:r>
              <a:rPr lang="en-US" dirty="0" smtClean="0"/>
              <a:t>These two types of drift, </a:t>
            </a:r>
            <a:r>
              <a:rPr lang="en-US" i="1" u="sng" dirty="0" smtClean="0"/>
              <a:t>beach drifting and longshore drifting </a:t>
            </a:r>
            <a:r>
              <a:rPr lang="en-US" dirty="0" smtClean="0"/>
              <a:t>are called </a:t>
            </a:r>
            <a:r>
              <a:rPr lang="en-US" b="1" i="1" u="sng" dirty="0" smtClean="0"/>
              <a:t>longshore currents </a:t>
            </a:r>
            <a:r>
              <a:rPr lang="en-US" dirty="0" smtClean="0"/>
              <a:t>occur when </a:t>
            </a:r>
            <a:r>
              <a:rPr lang="en-US" b="1" i="1" u="sng" dirty="0" smtClean="0"/>
              <a:t>waves strike the coast at an angle</a:t>
            </a:r>
          </a:p>
          <a:p>
            <a:pPr lvl="0">
              <a:buClr>
                <a:srgbClr val="AD0101"/>
              </a:buClr>
              <a:defRPr/>
            </a:pPr>
            <a:endParaRPr lang="en-US" sz="1600" b="1" i="1" u="sng" dirty="0" smtClean="0"/>
          </a:p>
          <a:p>
            <a:pPr>
              <a:buClr>
                <a:srgbClr val="AD0101"/>
              </a:buClr>
              <a:defRPr/>
            </a:pPr>
            <a:r>
              <a:rPr lang="en-US" dirty="0" smtClean="0"/>
              <a:t>The terms </a:t>
            </a:r>
            <a:r>
              <a:rPr lang="en-US" b="1" i="1" u="sng" dirty="0" smtClean="0"/>
              <a:t>updrift</a:t>
            </a:r>
            <a:r>
              <a:rPr lang="en-US" dirty="0" smtClean="0"/>
              <a:t> and </a:t>
            </a:r>
            <a:r>
              <a:rPr lang="en-US" b="1" i="1" u="sng" dirty="0" smtClean="0"/>
              <a:t>downdrift</a:t>
            </a:r>
            <a:r>
              <a:rPr lang="en-US" dirty="0" smtClean="0"/>
              <a:t> are used to </a:t>
            </a:r>
            <a:r>
              <a:rPr lang="en-US" b="1" i="1" u="sng" dirty="0" smtClean="0"/>
              <a:t>indicate the direction of the sediment movement or accumulation along the shore</a:t>
            </a:r>
          </a:p>
        </p:txBody>
      </p:sp>
    </p:spTree>
    <p:extLst>
      <p:ext uri="{BB962C8B-B14F-4D97-AF65-F5344CB8AC3E}">
        <p14:creationId xmlns:p14="http://schemas.microsoft.com/office/powerpoint/2010/main" val="366432144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685800" y="914400"/>
            <a:ext cx="7848600" cy="5181600"/>
          </a:xfrm>
        </p:spPr>
        <p:txBody>
          <a:bodyPr>
            <a:noAutofit/>
          </a:bodyPr>
          <a:lstStyle/>
          <a:p>
            <a:pPr>
              <a:defRPr/>
            </a:pPr>
            <a:r>
              <a:rPr lang="en-US" sz="2300" dirty="0" smtClean="0"/>
              <a:t>The level of the sea at the shore is </a:t>
            </a:r>
            <a:r>
              <a:rPr lang="en-US" sz="2300" i="1" u="sng" dirty="0" smtClean="0"/>
              <a:t>constantly changing</a:t>
            </a:r>
          </a:p>
          <a:p>
            <a:pPr lvl="1">
              <a:buFont typeface="Wingdings" panose="05000000000000000000" pitchFamily="2" charset="2"/>
              <a:buChar char="Ø"/>
              <a:defRPr/>
            </a:pPr>
            <a:r>
              <a:rPr lang="en-US" sz="2300" dirty="0" smtClean="0"/>
              <a:t>Some of these changes are from local processes </a:t>
            </a:r>
          </a:p>
          <a:p>
            <a:pPr lvl="1">
              <a:buFont typeface="Wingdings" panose="05000000000000000000" pitchFamily="2" charset="2"/>
              <a:buChar char="Ø"/>
              <a:defRPr/>
            </a:pPr>
            <a:r>
              <a:rPr lang="en-US" sz="2300" dirty="0" smtClean="0"/>
              <a:t>Other processes effect all the oceans around the world </a:t>
            </a:r>
          </a:p>
          <a:p>
            <a:pPr>
              <a:defRPr/>
            </a:pPr>
            <a:r>
              <a:rPr lang="en-US" sz="2300" dirty="0" smtClean="0"/>
              <a:t>The </a:t>
            </a:r>
            <a:r>
              <a:rPr lang="en-US" sz="2300" b="1" dirty="0" smtClean="0"/>
              <a:t>level of the sea </a:t>
            </a:r>
            <a:r>
              <a:rPr lang="en-US" sz="2300" dirty="0" smtClean="0"/>
              <a:t>is referred to as the </a:t>
            </a:r>
            <a:r>
              <a:rPr lang="en-US" sz="2300" b="1" i="1" u="sng" dirty="0" smtClean="0"/>
              <a:t>relative sea level</a:t>
            </a:r>
          </a:p>
          <a:p>
            <a:pPr lvl="1">
              <a:buFont typeface="Wingdings" panose="05000000000000000000" pitchFamily="2" charset="2"/>
              <a:buChar char="Ø"/>
              <a:defRPr/>
            </a:pPr>
            <a:r>
              <a:rPr lang="en-US" sz="2300" dirty="0" smtClean="0"/>
              <a:t>Influenced by the movement of the land and the movement of water</a:t>
            </a:r>
          </a:p>
          <a:p>
            <a:pPr lvl="1">
              <a:buFont typeface="Wingdings" panose="05000000000000000000" pitchFamily="2" charset="2"/>
              <a:buChar char="Ø"/>
              <a:defRPr/>
            </a:pPr>
            <a:r>
              <a:rPr lang="en-US" sz="2300" dirty="0" smtClean="0"/>
              <a:t>These movements can be local regional or global</a:t>
            </a:r>
          </a:p>
          <a:p>
            <a:pPr>
              <a:defRPr/>
            </a:pPr>
            <a:r>
              <a:rPr lang="en-US" sz="2300" b="1" i="1" u="sng" dirty="0" smtClean="0"/>
              <a:t>Global Sea Level</a:t>
            </a:r>
            <a:r>
              <a:rPr lang="en-US" sz="2300" dirty="0" smtClean="0"/>
              <a:t>, also called </a:t>
            </a:r>
            <a:r>
              <a:rPr lang="en-US" sz="2300" b="1" i="1" u="sng" dirty="0" smtClean="0"/>
              <a:t>Eustatic Sea </a:t>
            </a:r>
            <a:r>
              <a:rPr lang="en-US" sz="2300" b="1" i="1" u="sng" dirty="0"/>
              <a:t>L</a:t>
            </a:r>
            <a:r>
              <a:rPr lang="en-US" sz="2300" b="1" i="1" u="sng" dirty="0" smtClean="0"/>
              <a:t>evel</a:t>
            </a:r>
            <a:r>
              <a:rPr lang="en-US" sz="2300" dirty="0" smtClean="0"/>
              <a:t>, is controlled by processes that affect the </a:t>
            </a:r>
            <a:r>
              <a:rPr lang="en-US" sz="2300" b="1" i="1" u="sng" dirty="0" smtClean="0"/>
              <a:t>overall volume of water in the ocean and the shape of the ocean basins</a:t>
            </a:r>
          </a:p>
          <a:p>
            <a:pPr lvl="1">
              <a:buFont typeface="Wingdings" panose="05000000000000000000" pitchFamily="2" charset="2"/>
              <a:buChar char="Ø"/>
              <a:defRPr/>
            </a:pPr>
            <a:r>
              <a:rPr lang="en-US" sz="2300" dirty="0" smtClean="0"/>
              <a:t>Changes in the </a:t>
            </a:r>
            <a:r>
              <a:rPr lang="en-US" sz="2300" b="1" i="1" u="sng" dirty="0" smtClean="0"/>
              <a:t>Eustatic sea level </a:t>
            </a:r>
            <a:r>
              <a:rPr lang="en-US" sz="2300" dirty="0" smtClean="0"/>
              <a:t>are one of many factors that cause the </a:t>
            </a:r>
            <a:r>
              <a:rPr lang="en-US" sz="2300" b="1" i="1" u="sng" dirty="0" smtClean="0"/>
              <a:t>change in relative sea level</a:t>
            </a:r>
          </a:p>
        </p:txBody>
      </p:sp>
      <p:sp>
        <p:nvSpPr>
          <p:cNvPr id="3" name="Title 2"/>
          <p:cNvSpPr>
            <a:spLocks noGrp="1"/>
          </p:cNvSpPr>
          <p:nvPr>
            <p:ph type="title" idx="4294967295"/>
          </p:nvPr>
        </p:nvSpPr>
        <p:spPr>
          <a:xfrm>
            <a:off x="609600" y="228600"/>
            <a:ext cx="7391400" cy="764969"/>
          </a:xfrm>
        </p:spPr>
        <p:txBody>
          <a:bodyPr/>
          <a:lstStyle/>
          <a:p>
            <a:pPr>
              <a:defRPr/>
            </a:pPr>
            <a:r>
              <a:rPr lang="en-US" sz="3600" dirty="0" smtClean="0"/>
              <a:t>Sea Level Change </a:t>
            </a:r>
            <a:endParaRPr lang="en-US" sz="3600" dirty="0"/>
          </a:p>
        </p:txBody>
      </p:sp>
    </p:spTree>
    <p:extLst>
      <p:ext uri="{BB962C8B-B14F-4D97-AF65-F5344CB8AC3E}">
        <p14:creationId xmlns:p14="http://schemas.microsoft.com/office/powerpoint/2010/main" val="23205121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81000" y="228600"/>
            <a:ext cx="8229600" cy="762000"/>
          </a:xfrm>
        </p:spPr>
        <p:txBody>
          <a:bodyPr>
            <a:normAutofit/>
          </a:bodyPr>
          <a:lstStyle/>
          <a:p>
            <a:pPr>
              <a:defRPr/>
            </a:pPr>
            <a:r>
              <a:rPr lang="en-US" sz="3600" dirty="0" smtClean="0"/>
              <a:t>Introduction to Coastal Hazards</a:t>
            </a:r>
            <a:endParaRPr lang="en-US" sz="3600" dirty="0"/>
          </a:p>
        </p:txBody>
      </p:sp>
      <p:sp>
        <p:nvSpPr>
          <p:cNvPr id="3" name="Text Placeholder 2"/>
          <p:cNvSpPr>
            <a:spLocks noGrp="1"/>
          </p:cNvSpPr>
          <p:nvPr>
            <p:ph type="body" idx="4294967295"/>
          </p:nvPr>
        </p:nvSpPr>
        <p:spPr>
          <a:xfrm>
            <a:off x="152400" y="914400"/>
            <a:ext cx="8839200" cy="5181600"/>
          </a:xfrm>
        </p:spPr>
        <p:txBody>
          <a:bodyPr>
            <a:normAutofit lnSpcReduction="10000"/>
          </a:bodyPr>
          <a:lstStyle/>
          <a:p>
            <a:pPr>
              <a:defRPr/>
            </a:pPr>
            <a:r>
              <a:rPr lang="en-US" dirty="0" smtClean="0"/>
              <a:t>Overall, </a:t>
            </a:r>
            <a:r>
              <a:rPr lang="en-US" b="1" i="1" u="sng" dirty="0" smtClean="0"/>
              <a:t>coastal topography is greatly influenced by plate tectonics</a:t>
            </a:r>
          </a:p>
          <a:p>
            <a:pPr lvl="1">
              <a:buFont typeface="Wingdings" panose="05000000000000000000" pitchFamily="2" charset="2"/>
              <a:buChar char="Ø"/>
              <a:defRPr/>
            </a:pPr>
            <a:r>
              <a:rPr lang="en-US" sz="2400" dirty="0" smtClean="0"/>
              <a:t>Difference in where you live</a:t>
            </a:r>
          </a:p>
          <a:p>
            <a:pPr lvl="2">
              <a:buFont typeface="Wingdings" panose="05000000000000000000" pitchFamily="2" charset="2"/>
              <a:buChar char="v"/>
              <a:defRPr/>
            </a:pPr>
            <a:r>
              <a:rPr lang="en-US" sz="2400" dirty="0" smtClean="0"/>
              <a:t>The </a:t>
            </a:r>
            <a:r>
              <a:rPr lang="en-US" sz="2400" b="1" i="1" u="sng" dirty="0" smtClean="0"/>
              <a:t>east coast</a:t>
            </a:r>
            <a:r>
              <a:rPr lang="en-US" sz="2400" dirty="0" smtClean="0"/>
              <a:t> of the US and Canada is considered to be </a:t>
            </a:r>
            <a:r>
              <a:rPr lang="en-US" sz="2400" b="1" i="1" u="sng" dirty="0" smtClean="0"/>
              <a:t>tectonically passive</a:t>
            </a:r>
            <a:r>
              <a:rPr lang="en-US" sz="2400" dirty="0" smtClean="0"/>
              <a:t> because it is not close to a convergent plate boundary, although there are </a:t>
            </a:r>
            <a:r>
              <a:rPr lang="en-US" sz="2400" b="1" i="1" u="sng" dirty="0" smtClean="0"/>
              <a:t>still some coastal hazards</a:t>
            </a:r>
          </a:p>
          <a:p>
            <a:pPr lvl="2">
              <a:buFont typeface="Wingdings" panose="05000000000000000000" pitchFamily="2" charset="2"/>
              <a:buChar char="v"/>
              <a:defRPr/>
            </a:pPr>
            <a:r>
              <a:rPr lang="en-US" sz="2400" dirty="0" smtClean="0"/>
              <a:t>The </a:t>
            </a:r>
            <a:r>
              <a:rPr lang="en-US" sz="2400" b="1" i="1" u="sng" dirty="0" smtClean="0"/>
              <a:t>west </a:t>
            </a:r>
            <a:r>
              <a:rPr lang="en-US" sz="2400" b="1" i="1" u="sng" dirty="0"/>
              <a:t>c</a:t>
            </a:r>
            <a:r>
              <a:rPr lang="en-US" sz="2400" b="1" i="1" u="sng" dirty="0" smtClean="0"/>
              <a:t>oast </a:t>
            </a:r>
            <a:r>
              <a:rPr lang="en-US" sz="2400" dirty="0" smtClean="0"/>
              <a:t>of the US and Canada, including Alaska, is </a:t>
            </a:r>
            <a:r>
              <a:rPr lang="en-US" sz="2400" b="1" i="1" u="sng" dirty="0" smtClean="0"/>
              <a:t>tectonically active </a:t>
            </a:r>
            <a:r>
              <a:rPr lang="en-US" sz="2400" dirty="0" smtClean="0"/>
              <a:t>along </a:t>
            </a:r>
            <a:r>
              <a:rPr lang="en-US" sz="2400" b="1" i="1" u="sng" dirty="0" smtClean="0"/>
              <a:t>the transform boundary of the San Andreas fault and the convergent boundaries of the North American, Juan de Fuca and Pacific plates</a:t>
            </a:r>
            <a:r>
              <a:rPr lang="en-US" sz="2400" dirty="0" smtClean="0"/>
              <a:t>. These </a:t>
            </a:r>
            <a:r>
              <a:rPr lang="en-US" sz="2400" b="1" i="1" u="sng" dirty="0" smtClean="0"/>
              <a:t>convergence and strike-slip zones increase </a:t>
            </a:r>
            <a:r>
              <a:rPr lang="en-US" sz="2400" dirty="0" smtClean="0"/>
              <a:t>the coastal hazards in this area</a:t>
            </a:r>
          </a:p>
          <a:p>
            <a:pPr>
              <a:defRPr/>
            </a:pPr>
            <a:r>
              <a:rPr lang="en-US" dirty="0" smtClean="0"/>
              <a:t>Unfortunately, these </a:t>
            </a:r>
            <a:r>
              <a:rPr lang="en-US" b="1" i="1" u="sng" dirty="0" smtClean="0"/>
              <a:t>coasts are heavily populated </a:t>
            </a:r>
          </a:p>
          <a:p>
            <a:pPr>
              <a:defRPr/>
            </a:pPr>
            <a:r>
              <a:rPr lang="en-US" dirty="0" smtClean="0"/>
              <a:t>Once again people tend to </a:t>
            </a:r>
            <a:r>
              <a:rPr lang="en-US" b="1" i="1" u="sng" dirty="0" smtClean="0"/>
              <a:t>build their cities in the way of hazards</a:t>
            </a:r>
          </a:p>
        </p:txBody>
      </p:sp>
    </p:spTree>
    <p:extLst>
      <p:ext uri="{BB962C8B-B14F-4D97-AF65-F5344CB8AC3E}">
        <p14:creationId xmlns:p14="http://schemas.microsoft.com/office/powerpoint/2010/main" val="397564479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762000" y="990600"/>
            <a:ext cx="7543800" cy="5181600"/>
          </a:xfrm>
        </p:spPr>
        <p:txBody>
          <a:bodyPr>
            <a:noAutofit/>
          </a:bodyPr>
          <a:lstStyle/>
          <a:p>
            <a:pPr>
              <a:defRPr/>
            </a:pPr>
            <a:r>
              <a:rPr lang="en-US" sz="2200" b="1" i="1" u="sng" dirty="0" smtClean="0"/>
              <a:t>Global sea level rises or falls </a:t>
            </a:r>
            <a:r>
              <a:rPr lang="en-US" sz="2200" dirty="0" smtClean="0"/>
              <a:t>when the amount of </a:t>
            </a:r>
            <a:r>
              <a:rPr lang="en-US" sz="2200" b="1" i="1" u="sng" dirty="0" smtClean="0"/>
              <a:t>water in the oceans increases or decreases</a:t>
            </a:r>
            <a:r>
              <a:rPr lang="en-US" sz="2200" dirty="0" smtClean="0"/>
              <a:t> OR if there is a </a:t>
            </a:r>
            <a:r>
              <a:rPr lang="en-US" sz="2200" b="1" i="1" u="sng" dirty="0" smtClean="0"/>
              <a:t>change in the overall shape of the ocean basins</a:t>
            </a:r>
          </a:p>
          <a:p>
            <a:pPr lvl="1">
              <a:buFont typeface="Wingdings" panose="05000000000000000000" pitchFamily="2" charset="2"/>
              <a:buChar char="Ø"/>
              <a:defRPr/>
            </a:pPr>
            <a:r>
              <a:rPr lang="en-US" b="1" i="1" u="sng" dirty="0" smtClean="0"/>
              <a:t>Climate</a:t>
            </a:r>
            <a:r>
              <a:rPr lang="en-US" dirty="0" smtClean="0"/>
              <a:t>, primarily the </a:t>
            </a:r>
            <a:r>
              <a:rPr lang="en-US" b="1" i="1" u="sng" dirty="0" smtClean="0"/>
              <a:t>average air temperature</a:t>
            </a:r>
            <a:r>
              <a:rPr lang="en-US" dirty="0" smtClean="0"/>
              <a:t>, is the </a:t>
            </a:r>
            <a:r>
              <a:rPr lang="en-US" b="1" i="1" u="sng" dirty="0" smtClean="0"/>
              <a:t>dominant control on the amount of water in the ocean</a:t>
            </a:r>
          </a:p>
          <a:p>
            <a:pPr lvl="1">
              <a:buFont typeface="Wingdings" panose="05000000000000000000" pitchFamily="2" charset="2"/>
              <a:buChar char="Ø"/>
              <a:defRPr/>
            </a:pPr>
            <a:r>
              <a:rPr lang="en-US" b="1" i="1" u="sng" dirty="0" smtClean="0"/>
              <a:t>Air temperature influences </a:t>
            </a:r>
            <a:r>
              <a:rPr lang="en-US" dirty="0" smtClean="0"/>
              <a:t>both the </a:t>
            </a:r>
            <a:r>
              <a:rPr lang="en-US" b="1" i="1" u="sng" dirty="0" smtClean="0"/>
              <a:t>average temperature of the ocean and the amount of water in the ice on the land.</a:t>
            </a:r>
          </a:p>
          <a:p>
            <a:pPr lvl="2">
              <a:buFont typeface="Wingdings" panose="05000000000000000000" pitchFamily="2" charset="2"/>
              <a:buChar char="v"/>
              <a:defRPr/>
            </a:pPr>
            <a:r>
              <a:rPr lang="en-US" sz="2200" dirty="0" smtClean="0"/>
              <a:t>As the average temperature of the ocean </a:t>
            </a:r>
            <a:r>
              <a:rPr lang="en-US" sz="2200" b="1" i="1" u="sng" dirty="0" smtClean="0"/>
              <a:t>increases</a:t>
            </a:r>
            <a:r>
              <a:rPr lang="en-US" sz="2200" dirty="0" smtClean="0"/>
              <a:t>, the </a:t>
            </a:r>
            <a:r>
              <a:rPr lang="en-US" sz="2200" b="1" i="1" u="sng" dirty="0" smtClean="0"/>
              <a:t>water expands</a:t>
            </a:r>
            <a:r>
              <a:rPr lang="en-US" sz="2200" dirty="0" smtClean="0"/>
              <a:t>, as it </a:t>
            </a:r>
            <a:r>
              <a:rPr lang="en-US" sz="2200" b="1" i="1" u="sng" dirty="0" smtClean="0"/>
              <a:t>cools</a:t>
            </a:r>
            <a:r>
              <a:rPr lang="en-US" sz="2200" dirty="0" smtClean="0"/>
              <a:t>, the volume of </a:t>
            </a:r>
            <a:r>
              <a:rPr lang="en-US" sz="2200" b="1" i="1" u="sng" dirty="0" smtClean="0"/>
              <a:t>water contracts</a:t>
            </a:r>
            <a:r>
              <a:rPr lang="en-US" sz="2200" dirty="0" smtClean="0"/>
              <a:t>.  This is referred to as </a:t>
            </a:r>
            <a:r>
              <a:rPr lang="en-US" sz="2200" b="1" i="1" u="sng" dirty="0" smtClean="0"/>
              <a:t>thermal expansion or contraction</a:t>
            </a:r>
          </a:p>
          <a:p>
            <a:pPr lvl="2">
              <a:buFont typeface="Wingdings" panose="05000000000000000000" pitchFamily="2" charset="2"/>
              <a:buChar char="v"/>
              <a:defRPr/>
            </a:pPr>
            <a:r>
              <a:rPr lang="en-US" sz="2200" b="1" i="1" u="sng" dirty="0" smtClean="0"/>
              <a:t>Global warming or cooling</a:t>
            </a:r>
            <a:r>
              <a:rPr lang="en-US" sz="2200" dirty="0" smtClean="0"/>
              <a:t> is </a:t>
            </a:r>
            <a:r>
              <a:rPr lang="en-US" sz="2200" b="1" i="1" u="sng" dirty="0" smtClean="0"/>
              <a:t>responsible for this phenomenon</a:t>
            </a:r>
          </a:p>
        </p:txBody>
      </p:sp>
      <p:sp>
        <p:nvSpPr>
          <p:cNvPr id="3" name="Title 2"/>
          <p:cNvSpPr>
            <a:spLocks noGrp="1"/>
          </p:cNvSpPr>
          <p:nvPr>
            <p:ph type="title" idx="4294967295"/>
          </p:nvPr>
        </p:nvSpPr>
        <p:spPr>
          <a:xfrm>
            <a:off x="609600" y="228600"/>
            <a:ext cx="7391400" cy="764969"/>
          </a:xfrm>
        </p:spPr>
        <p:txBody>
          <a:bodyPr/>
          <a:lstStyle/>
          <a:p>
            <a:pPr>
              <a:defRPr/>
            </a:pPr>
            <a:r>
              <a:rPr lang="en-US" sz="3600" dirty="0" smtClean="0"/>
              <a:t>Sea Level Change </a:t>
            </a:r>
            <a:endParaRPr lang="en-US" sz="3600"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1066800" y="990600"/>
            <a:ext cx="7086600" cy="5181600"/>
          </a:xfrm>
        </p:spPr>
        <p:txBody>
          <a:bodyPr>
            <a:noAutofit/>
          </a:bodyPr>
          <a:lstStyle/>
          <a:p>
            <a:pPr lvl="1">
              <a:buFont typeface="Wingdings" panose="05000000000000000000" pitchFamily="2" charset="2"/>
              <a:buChar char="Ø"/>
              <a:defRPr/>
            </a:pPr>
            <a:r>
              <a:rPr lang="en-US" sz="2400" dirty="0" smtClean="0"/>
              <a:t>Changes </a:t>
            </a:r>
            <a:r>
              <a:rPr lang="en-US" sz="2400" dirty="0"/>
              <a:t>in air temperature also causes </a:t>
            </a:r>
            <a:r>
              <a:rPr lang="en-US" sz="2400" b="1" i="1" u="sng" dirty="0"/>
              <a:t>ice on the land to melt or snowfall to </a:t>
            </a:r>
            <a:r>
              <a:rPr lang="en-US" sz="2400" b="1" i="1" u="sng" dirty="0" smtClean="0"/>
              <a:t>increase</a:t>
            </a:r>
          </a:p>
          <a:p>
            <a:pPr lvl="1">
              <a:buFont typeface="Wingdings" panose="05000000000000000000" pitchFamily="2" charset="2"/>
              <a:buChar char="Ø"/>
              <a:defRPr/>
            </a:pPr>
            <a:endParaRPr lang="en-US" sz="1600" b="1" i="1" u="sng" dirty="0"/>
          </a:p>
          <a:p>
            <a:pPr lvl="1">
              <a:buFont typeface="Wingdings" panose="05000000000000000000" pitchFamily="2" charset="2"/>
              <a:buChar char="Ø"/>
              <a:defRPr/>
            </a:pPr>
            <a:r>
              <a:rPr lang="en-US" sz="2400" dirty="0"/>
              <a:t>Over geologic time spans, </a:t>
            </a:r>
            <a:r>
              <a:rPr lang="en-US" sz="2400" b="1" i="1" u="sng" dirty="0"/>
              <a:t>ocean basins change shape as the result of plate tectonic </a:t>
            </a:r>
            <a:r>
              <a:rPr lang="en-US" sz="2400" b="1" i="1" u="sng" dirty="0" smtClean="0"/>
              <a:t>processes</a:t>
            </a:r>
          </a:p>
          <a:p>
            <a:pPr lvl="1">
              <a:buFont typeface="Wingdings" panose="05000000000000000000" pitchFamily="2" charset="2"/>
              <a:buChar char="Ø"/>
              <a:defRPr/>
            </a:pPr>
            <a:endParaRPr lang="en-US" sz="1600" b="1" i="1" u="sng" dirty="0"/>
          </a:p>
          <a:p>
            <a:pPr lvl="2">
              <a:buFont typeface="Wingdings" panose="05000000000000000000" pitchFamily="2" charset="2"/>
              <a:buChar char="v"/>
              <a:defRPr/>
            </a:pPr>
            <a:r>
              <a:rPr lang="en-US" sz="2400" dirty="0" smtClean="0"/>
              <a:t>These </a:t>
            </a:r>
            <a:r>
              <a:rPr lang="en-US" sz="2400" i="1" u="sng" dirty="0" smtClean="0"/>
              <a:t>large </a:t>
            </a:r>
            <a:r>
              <a:rPr lang="en-US" sz="2400" i="1" u="sng" dirty="0"/>
              <a:t>scale processes</a:t>
            </a:r>
            <a:r>
              <a:rPr lang="en-US" sz="2400" dirty="0"/>
              <a:t> like </a:t>
            </a:r>
            <a:r>
              <a:rPr lang="en-US" sz="2400" b="1" i="1" u="sng" dirty="0"/>
              <a:t>sea floor </a:t>
            </a:r>
            <a:r>
              <a:rPr lang="en-US" sz="2400" b="1" i="1" u="sng" dirty="0" smtClean="0"/>
              <a:t>spreading</a:t>
            </a:r>
            <a:r>
              <a:rPr lang="en-US" sz="2400" dirty="0" smtClean="0"/>
              <a:t> </a:t>
            </a:r>
            <a:r>
              <a:rPr lang="en-US" sz="2400" dirty="0"/>
              <a:t>influence </a:t>
            </a:r>
            <a:r>
              <a:rPr lang="en-US" sz="2400" dirty="0" smtClean="0"/>
              <a:t>Eustatic </a:t>
            </a:r>
            <a:r>
              <a:rPr lang="en-US" sz="2400" dirty="0"/>
              <a:t>sea level </a:t>
            </a:r>
            <a:r>
              <a:rPr lang="en-US" sz="2400" b="1" i="1" u="sng" dirty="0"/>
              <a:t>over long periods of time </a:t>
            </a:r>
            <a:r>
              <a:rPr lang="en-US" sz="2400" dirty="0"/>
              <a:t>and </a:t>
            </a:r>
            <a:r>
              <a:rPr lang="en-US" sz="2400" b="1" i="1" u="sng" dirty="0"/>
              <a:t>are unlikely to be associated with the resent change in sea </a:t>
            </a:r>
            <a:r>
              <a:rPr lang="en-US" sz="2400" b="1" i="1" u="sng" dirty="0" smtClean="0"/>
              <a:t>level</a:t>
            </a:r>
            <a:endParaRPr lang="en-US" sz="2400" b="1" i="1" u="sng" dirty="0"/>
          </a:p>
        </p:txBody>
      </p:sp>
      <p:sp>
        <p:nvSpPr>
          <p:cNvPr id="3" name="Title 2"/>
          <p:cNvSpPr>
            <a:spLocks noGrp="1"/>
          </p:cNvSpPr>
          <p:nvPr>
            <p:ph type="title" idx="4294967295"/>
          </p:nvPr>
        </p:nvSpPr>
        <p:spPr>
          <a:xfrm>
            <a:off x="609600" y="228600"/>
            <a:ext cx="7391400" cy="764969"/>
          </a:xfrm>
        </p:spPr>
        <p:txBody>
          <a:bodyPr/>
          <a:lstStyle/>
          <a:p>
            <a:pPr>
              <a:defRPr/>
            </a:pPr>
            <a:r>
              <a:rPr lang="en-US" sz="3600" dirty="0" smtClean="0"/>
              <a:t>Sea Level Change </a:t>
            </a:r>
            <a:endParaRPr lang="en-US" sz="3600" dirty="0"/>
          </a:p>
        </p:txBody>
      </p:sp>
    </p:spTree>
    <p:extLst>
      <p:ext uri="{BB962C8B-B14F-4D97-AF65-F5344CB8AC3E}">
        <p14:creationId xmlns:p14="http://schemas.microsoft.com/office/powerpoint/2010/main" val="31649381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685800" y="990600"/>
            <a:ext cx="7620000" cy="5181600"/>
          </a:xfrm>
        </p:spPr>
        <p:txBody>
          <a:bodyPr>
            <a:noAutofit/>
          </a:bodyPr>
          <a:lstStyle/>
          <a:p>
            <a:pPr>
              <a:defRPr/>
            </a:pPr>
            <a:r>
              <a:rPr lang="en-US" b="1" i="1" u="sng" dirty="0" smtClean="0"/>
              <a:t>Relative Sea Level</a:t>
            </a:r>
          </a:p>
          <a:p>
            <a:pPr>
              <a:defRPr/>
            </a:pPr>
            <a:endParaRPr lang="en-US" sz="1600" b="1" i="1" u="sng" dirty="0" smtClean="0"/>
          </a:p>
          <a:p>
            <a:pPr>
              <a:defRPr/>
            </a:pPr>
            <a:r>
              <a:rPr lang="en-US" i="1" u="sng" dirty="0" smtClean="0"/>
              <a:t>Superimposed on eustatic sea level </a:t>
            </a:r>
            <a:r>
              <a:rPr lang="en-US" dirty="0" smtClean="0"/>
              <a:t>are the </a:t>
            </a:r>
            <a:r>
              <a:rPr lang="en-US" b="1" i="1" u="sng" dirty="0" smtClean="0"/>
              <a:t>local or regional processes that influence the moment of land and water</a:t>
            </a:r>
          </a:p>
          <a:p>
            <a:pPr>
              <a:defRPr/>
            </a:pPr>
            <a:endParaRPr lang="en-US" sz="1600" b="1" i="1" u="sng" dirty="0" smtClean="0"/>
          </a:p>
          <a:p>
            <a:pPr lvl="1">
              <a:buFont typeface="Wingdings" panose="05000000000000000000" pitchFamily="2" charset="2"/>
              <a:buChar char="Ø"/>
              <a:defRPr/>
            </a:pPr>
            <a:r>
              <a:rPr lang="en-US" sz="2400" dirty="0" smtClean="0"/>
              <a:t>Land can rise or fall slowly as the Earth’s crust respond to the weight of the now-melted Pleistocene glaciers or rapidly in response to tectonic movements</a:t>
            </a:r>
          </a:p>
          <a:p>
            <a:pPr lvl="1">
              <a:buFont typeface="Wingdings" panose="05000000000000000000" pitchFamily="2" charset="2"/>
              <a:buChar char="Ø"/>
              <a:defRPr/>
            </a:pPr>
            <a:endParaRPr lang="en-US" sz="1600" dirty="0" smtClean="0"/>
          </a:p>
          <a:p>
            <a:pPr lvl="1">
              <a:buFont typeface="Wingdings" panose="05000000000000000000" pitchFamily="2" charset="2"/>
              <a:buChar char="Ø"/>
              <a:defRPr/>
            </a:pPr>
            <a:r>
              <a:rPr lang="en-US" sz="2400" b="1" i="1" u="sng" dirty="0" smtClean="0"/>
              <a:t>Movement of the shoreline </a:t>
            </a:r>
            <a:r>
              <a:rPr lang="en-US" sz="2400" dirty="0" smtClean="0"/>
              <a:t>is also </a:t>
            </a:r>
            <a:r>
              <a:rPr lang="en-US" sz="2400" b="1" i="1" u="sng" dirty="0" smtClean="0"/>
              <a:t>influenced by the rates of deposition, erosion, or subsidence along the coast</a:t>
            </a:r>
          </a:p>
        </p:txBody>
      </p:sp>
      <p:sp>
        <p:nvSpPr>
          <p:cNvPr id="3" name="Title 2"/>
          <p:cNvSpPr>
            <a:spLocks noGrp="1"/>
          </p:cNvSpPr>
          <p:nvPr>
            <p:ph type="title" idx="4294967295"/>
          </p:nvPr>
        </p:nvSpPr>
        <p:spPr>
          <a:xfrm>
            <a:off x="609600" y="228600"/>
            <a:ext cx="7391400" cy="764969"/>
          </a:xfrm>
        </p:spPr>
        <p:txBody>
          <a:bodyPr/>
          <a:lstStyle/>
          <a:p>
            <a:pPr>
              <a:defRPr/>
            </a:pPr>
            <a:r>
              <a:rPr lang="en-US" sz="3600" dirty="0" smtClean="0"/>
              <a:t>Sea Level Change </a:t>
            </a:r>
            <a:endParaRPr lang="en-US" sz="3600" dirty="0"/>
          </a:p>
        </p:txBody>
      </p:sp>
    </p:spTree>
    <p:extLst>
      <p:ext uri="{BB962C8B-B14F-4D97-AF65-F5344CB8AC3E}">
        <p14:creationId xmlns:p14="http://schemas.microsoft.com/office/powerpoint/2010/main" val="272108670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762000" y="990600"/>
            <a:ext cx="7467600" cy="5181600"/>
          </a:xfrm>
        </p:spPr>
        <p:txBody>
          <a:bodyPr>
            <a:noAutofit/>
          </a:bodyPr>
          <a:lstStyle/>
          <a:p>
            <a:pPr lvl="1">
              <a:buFont typeface="Wingdings" panose="05000000000000000000" pitchFamily="2" charset="2"/>
              <a:buChar char="Ø"/>
              <a:defRPr/>
            </a:pPr>
            <a:r>
              <a:rPr lang="en-US" sz="2400" b="1" i="1" u="sng" dirty="0" smtClean="0"/>
              <a:t>Daily tides and weather conditions primarily control relative sea level</a:t>
            </a:r>
          </a:p>
          <a:p>
            <a:pPr lvl="1">
              <a:buFont typeface="Wingdings" panose="05000000000000000000" pitchFamily="2" charset="2"/>
              <a:buChar char="Ø"/>
              <a:defRPr/>
            </a:pPr>
            <a:endParaRPr lang="en-US" sz="1600" dirty="0" smtClean="0"/>
          </a:p>
          <a:p>
            <a:pPr lvl="2">
              <a:buFont typeface="Wingdings" panose="05000000000000000000" pitchFamily="2" charset="2"/>
              <a:buChar char="v"/>
              <a:defRPr/>
            </a:pPr>
            <a:r>
              <a:rPr lang="en-US" sz="2400" dirty="0" smtClean="0"/>
              <a:t>The </a:t>
            </a:r>
            <a:r>
              <a:rPr lang="en-US" sz="2400" b="1" i="1" u="sng" dirty="0" smtClean="0"/>
              <a:t>daily tides and weather conditions primarily control relative sea level</a:t>
            </a:r>
          </a:p>
          <a:p>
            <a:pPr marL="640080" lvl="2" indent="0">
              <a:buNone/>
              <a:defRPr/>
            </a:pPr>
            <a:endParaRPr lang="en-US" sz="1600" b="1" i="1" u="sng" dirty="0" smtClean="0"/>
          </a:p>
          <a:p>
            <a:pPr lvl="3">
              <a:buFont typeface="Courier New" panose="02070309020205020404" pitchFamily="49" charset="0"/>
              <a:buChar char="o"/>
              <a:defRPr/>
            </a:pPr>
            <a:r>
              <a:rPr lang="en-US" sz="2400" b="1" i="1" u="sng" dirty="0" smtClean="0"/>
              <a:t>Daily tides </a:t>
            </a:r>
            <a:r>
              <a:rPr lang="en-US" sz="2400" dirty="0" smtClean="0"/>
              <a:t>produced by the </a:t>
            </a:r>
            <a:r>
              <a:rPr lang="en-US" sz="2400" b="1" i="1" u="sng" dirty="0" smtClean="0"/>
              <a:t>gravitational pull of the moon and to a lesser extent, the sun</a:t>
            </a:r>
          </a:p>
          <a:p>
            <a:pPr lvl="3">
              <a:buFont typeface="Courier New" panose="02070309020205020404" pitchFamily="49" charset="0"/>
              <a:buChar char="o"/>
              <a:defRPr/>
            </a:pPr>
            <a:endParaRPr lang="en-US" sz="1600" b="1" i="1" u="sng" dirty="0" smtClean="0"/>
          </a:p>
          <a:p>
            <a:pPr lvl="3">
              <a:buFont typeface="Courier New" panose="02070309020205020404" pitchFamily="49" charset="0"/>
              <a:buChar char="o"/>
              <a:defRPr/>
            </a:pPr>
            <a:r>
              <a:rPr lang="en-US" sz="2400" b="1" i="1" u="sng" dirty="0" smtClean="0"/>
              <a:t>Tidal fluctuations are entirely predicable, </a:t>
            </a:r>
            <a:r>
              <a:rPr lang="en-US" sz="2400" dirty="0" smtClean="0"/>
              <a:t>but they can </a:t>
            </a:r>
            <a:r>
              <a:rPr lang="en-US" sz="2400" b="1" i="1" u="sng" dirty="0" err="1" smtClean="0"/>
              <a:t>creat</a:t>
            </a:r>
            <a:r>
              <a:rPr lang="en-US" sz="2400" b="1" i="1" u="sng" dirty="0" smtClean="0"/>
              <a:t> </a:t>
            </a:r>
            <a:r>
              <a:rPr lang="en-US" sz="2400" b="1" i="1" u="sng" dirty="0"/>
              <a:t>h</a:t>
            </a:r>
            <a:r>
              <a:rPr lang="en-US" sz="2400" b="1" i="1" u="sng" dirty="0" smtClean="0"/>
              <a:t>azardous currents that affect the height of storm surges</a:t>
            </a:r>
            <a:endParaRPr lang="en-US" sz="2400" b="1" i="1" u="sng" dirty="0"/>
          </a:p>
        </p:txBody>
      </p:sp>
      <p:sp>
        <p:nvSpPr>
          <p:cNvPr id="3" name="Title 2"/>
          <p:cNvSpPr>
            <a:spLocks noGrp="1"/>
          </p:cNvSpPr>
          <p:nvPr>
            <p:ph type="title" idx="4294967295"/>
          </p:nvPr>
        </p:nvSpPr>
        <p:spPr>
          <a:xfrm>
            <a:off x="609600" y="228600"/>
            <a:ext cx="7391400" cy="764969"/>
          </a:xfrm>
        </p:spPr>
        <p:txBody>
          <a:bodyPr/>
          <a:lstStyle/>
          <a:p>
            <a:pPr>
              <a:defRPr/>
            </a:pPr>
            <a:r>
              <a:rPr lang="en-US" sz="3600" dirty="0" smtClean="0"/>
              <a:t>Sea Level Change </a:t>
            </a:r>
            <a:endParaRPr lang="en-US" sz="3600" dirty="0"/>
          </a:p>
        </p:txBody>
      </p:sp>
    </p:spTree>
    <p:extLst>
      <p:ext uri="{BB962C8B-B14F-4D97-AF65-F5344CB8AC3E}">
        <p14:creationId xmlns:p14="http://schemas.microsoft.com/office/powerpoint/2010/main" val="235788346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0" y="1371600"/>
            <a:ext cx="4038600" cy="4190999"/>
          </a:xfrm>
        </p:spPr>
        <p:txBody>
          <a:bodyPr>
            <a:normAutofit/>
          </a:bodyPr>
          <a:lstStyle/>
          <a:p>
            <a:pPr>
              <a:defRPr/>
            </a:pPr>
            <a:r>
              <a:rPr lang="en-US" b="1" i="1" u="sng" dirty="0" smtClean="0"/>
              <a:t>Significant agents of erosions found </a:t>
            </a:r>
            <a:r>
              <a:rPr lang="en-US" dirty="0" smtClean="0"/>
              <a:t>only in:</a:t>
            </a:r>
          </a:p>
          <a:p>
            <a:pPr lvl="1">
              <a:buFont typeface="Wingdings" panose="05000000000000000000" pitchFamily="2" charset="2"/>
              <a:buChar char="Ø"/>
              <a:defRPr/>
            </a:pPr>
            <a:r>
              <a:rPr lang="en-US" sz="2400" i="1" u="sng" dirty="0" smtClean="0"/>
              <a:t>Narrow bays</a:t>
            </a:r>
          </a:p>
          <a:p>
            <a:pPr lvl="1">
              <a:buFont typeface="Wingdings" panose="05000000000000000000" pitchFamily="2" charset="2"/>
              <a:buChar char="Ø"/>
              <a:defRPr/>
            </a:pPr>
            <a:r>
              <a:rPr lang="en-US" sz="2400" i="1" u="sng" dirty="0" smtClean="0"/>
              <a:t>Shallow seas</a:t>
            </a:r>
          </a:p>
          <a:p>
            <a:pPr lvl="1">
              <a:buFont typeface="Wingdings" panose="05000000000000000000" pitchFamily="2" charset="2"/>
              <a:buChar char="Ø"/>
              <a:defRPr/>
            </a:pPr>
            <a:r>
              <a:rPr lang="en-US" sz="2400" i="1" u="sng" dirty="0" smtClean="0"/>
              <a:t>Passages between islands where strong currents scour the sea bottom and cliffs and shorelines</a:t>
            </a:r>
          </a:p>
        </p:txBody>
      </p:sp>
      <p:sp>
        <p:nvSpPr>
          <p:cNvPr id="3" name="Title 2"/>
          <p:cNvSpPr>
            <a:spLocks noGrp="1"/>
          </p:cNvSpPr>
          <p:nvPr>
            <p:ph type="title" idx="4294967295"/>
          </p:nvPr>
        </p:nvSpPr>
        <p:spPr>
          <a:xfrm>
            <a:off x="914400" y="76200"/>
            <a:ext cx="6934200" cy="1143000"/>
          </a:xfrm>
        </p:spPr>
        <p:txBody>
          <a:bodyPr/>
          <a:lstStyle/>
          <a:p>
            <a:pPr>
              <a:defRPr/>
            </a:pPr>
            <a:r>
              <a:rPr lang="en-US" dirty="0" smtClean="0"/>
              <a:t>Tides</a:t>
            </a:r>
            <a:endParaRPr lang="en-US" dirty="0"/>
          </a:p>
        </p:txBody>
      </p:sp>
      <p:graphicFrame>
        <p:nvGraphicFramePr>
          <p:cNvPr id="6146" name="Object 2"/>
          <p:cNvGraphicFramePr>
            <a:graphicFrameLocks noChangeAspect="1"/>
          </p:cNvGraphicFramePr>
          <p:nvPr>
            <p:extLst>
              <p:ext uri="{D42A27DB-BD31-4B8C-83A1-F6EECF244321}">
                <p14:modId xmlns:p14="http://schemas.microsoft.com/office/powerpoint/2010/main" val="559707019"/>
              </p:ext>
            </p:extLst>
          </p:nvPr>
        </p:nvGraphicFramePr>
        <p:xfrm>
          <a:off x="1588" y="6170613"/>
          <a:ext cx="2473325" cy="685800"/>
        </p:xfrm>
        <a:graphic>
          <a:graphicData uri="http://schemas.openxmlformats.org/presentationml/2006/ole">
            <mc:AlternateContent xmlns:mc="http://schemas.openxmlformats.org/markup-compatibility/2006">
              <mc:Choice xmlns:v="urn:schemas-microsoft-com:vml" Requires="v">
                <p:oleObj spid="_x0000_s6200" name="Packager Shell Object" showAsIcon="1" r:id="rId3" imgW="2473920" imgH="686160" progId="Package">
                  <p:embed/>
                </p:oleObj>
              </mc:Choice>
              <mc:Fallback>
                <p:oleObj name="Packager Shell Object" showAsIcon="1" r:id="rId3" imgW="2473920" imgH="686160" progId="Package">
                  <p:embed/>
                  <p:pic>
                    <p:nvPicPr>
                      <p:cNvPr id="0" name="Object 2"/>
                      <p:cNvPicPr>
                        <a:picLocks noChangeAspect="1" noChangeArrowheads="1"/>
                      </p:cNvPicPr>
                      <p:nvPr/>
                    </p:nvPicPr>
                    <p:blipFill>
                      <a:blip r:embed="rId4"/>
                      <a:srcRect/>
                      <a:stretch>
                        <a:fillRect/>
                      </a:stretch>
                    </p:blipFill>
                    <p:spPr bwMode="auto">
                      <a:xfrm>
                        <a:off x="1588" y="6170613"/>
                        <a:ext cx="2473325"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6159" name="Picture 15" descr="http://www.lhup.edu/~dsimanek/scenario/img008.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38600" y="1371600"/>
            <a:ext cx="4876800" cy="47244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4294967295"/>
          </p:nvPr>
        </p:nvSpPr>
        <p:spPr>
          <a:xfrm>
            <a:off x="762000" y="838201"/>
            <a:ext cx="7543800" cy="5181599"/>
          </a:xfrm>
        </p:spPr>
        <p:txBody>
          <a:bodyPr>
            <a:noAutofit/>
          </a:bodyPr>
          <a:lstStyle/>
          <a:p>
            <a:pPr>
              <a:defRPr/>
            </a:pPr>
            <a:r>
              <a:rPr lang="en-US" sz="2200" b="1" i="1" u="sng" dirty="0" smtClean="0"/>
              <a:t>Weather conditions </a:t>
            </a:r>
            <a:r>
              <a:rPr lang="en-US" sz="2200" dirty="0" smtClean="0"/>
              <a:t>also can </a:t>
            </a:r>
            <a:r>
              <a:rPr lang="en-US" sz="2200" b="1" i="1" u="sng" dirty="0" smtClean="0"/>
              <a:t>change relative sea level in a period of hours or days</a:t>
            </a:r>
          </a:p>
          <a:p>
            <a:pPr>
              <a:defRPr/>
            </a:pPr>
            <a:endParaRPr lang="en-US" sz="1600" b="1" i="1" u="sng" dirty="0" smtClean="0"/>
          </a:p>
          <a:p>
            <a:pPr lvl="1">
              <a:buFont typeface="Wingdings" panose="05000000000000000000" pitchFamily="2" charset="2"/>
              <a:buChar char="Ø"/>
              <a:defRPr/>
            </a:pPr>
            <a:r>
              <a:rPr lang="en-US" b="1" i="1" u="sng" dirty="0" smtClean="0"/>
              <a:t>Changes in wind speed</a:t>
            </a:r>
            <a:r>
              <a:rPr lang="en-US" dirty="0" smtClean="0"/>
              <a:t> and </a:t>
            </a:r>
            <a:r>
              <a:rPr lang="en-US" b="1" i="1" u="sng" dirty="0" smtClean="0"/>
              <a:t>atmospheric pressure influence the level of the </a:t>
            </a:r>
            <a:r>
              <a:rPr lang="en-US" dirty="0" smtClean="0"/>
              <a:t>sea</a:t>
            </a:r>
          </a:p>
          <a:p>
            <a:pPr lvl="1">
              <a:buFont typeface="Wingdings" panose="05000000000000000000" pitchFamily="2" charset="2"/>
              <a:buChar char="Ø"/>
              <a:defRPr/>
            </a:pPr>
            <a:r>
              <a:rPr lang="en-US" b="1" i="1" u="sng" dirty="0" smtClean="0"/>
              <a:t>Wind speed </a:t>
            </a:r>
            <a:r>
              <a:rPr lang="en-US" dirty="0" smtClean="0"/>
              <a:t>has a </a:t>
            </a:r>
            <a:r>
              <a:rPr lang="en-US" b="1" i="1" u="sng" dirty="0" smtClean="0"/>
              <a:t>greater effect </a:t>
            </a:r>
            <a:r>
              <a:rPr lang="en-US" dirty="0" smtClean="0"/>
              <a:t>than </a:t>
            </a:r>
            <a:r>
              <a:rPr lang="en-US" b="1" i="1" u="sng" dirty="0" smtClean="0"/>
              <a:t>atmospheric pressure </a:t>
            </a:r>
            <a:r>
              <a:rPr lang="en-US" dirty="0" smtClean="0"/>
              <a:t>on </a:t>
            </a:r>
            <a:r>
              <a:rPr lang="en-US" b="1" i="1" u="sng" dirty="0" smtClean="0"/>
              <a:t>relative sea level</a:t>
            </a:r>
          </a:p>
          <a:p>
            <a:pPr lvl="1">
              <a:buFont typeface="Wingdings" panose="05000000000000000000" pitchFamily="2" charset="2"/>
              <a:buChar char="Ø"/>
              <a:defRPr/>
            </a:pPr>
            <a:r>
              <a:rPr lang="en-US" dirty="0" smtClean="0"/>
              <a:t>In </a:t>
            </a:r>
            <a:r>
              <a:rPr lang="en-US" b="1" i="1" u="sng" dirty="0" smtClean="0"/>
              <a:t>open ocean</a:t>
            </a:r>
            <a:r>
              <a:rPr lang="en-US" dirty="0" smtClean="0"/>
              <a:t>, </a:t>
            </a:r>
            <a:r>
              <a:rPr lang="en-US" b="1" i="1" u="sng" dirty="0" smtClean="0"/>
              <a:t>high winds pile up water and increasing wave height</a:t>
            </a:r>
          </a:p>
          <a:p>
            <a:pPr lvl="1">
              <a:buFont typeface="Wingdings" panose="05000000000000000000" pitchFamily="2" charset="2"/>
              <a:buChar char="Ø"/>
              <a:defRPr/>
            </a:pPr>
            <a:r>
              <a:rPr lang="en-US" dirty="0" smtClean="0"/>
              <a:t>This </a:t>
            </a:r>
            <a:r>
              <a:rPr lang="en-US" b="1" i="1" u="sng" dirty="0" smtClean="0"/>
              <a:t>increases water level </a:t>
            </a:r>
            <a:r>
              <a:rPr lang="en-US" dirty="0" smtClean="0"/>
              <a:t>when the </a:t>
            </a:r>
            <a:r>
              <a:rPr lang="en-US" b="1" i="1" u="sng" dirty="0" smtClean="0"/>
              <a:t>waves eventually reach the shore</a:t>
            </a:r>
          </a:p>
          <a:p>
            <a:pPr lvl="2">
              <a:buFont typeface="Wingdings" panose="05000000000000000000" pitchFamily="2" charset="2"/>
              <a:buChar char="v"/>
              <a:defRPr/>
            </a:pPr>
            <a:r>
              <a:rPr lang="en-US" sz="2200" dirty="0" smtClean="0"/>
              <a:t>This causes a </a:t>
            </a:r>
            <a:r>
              <a:rPr lang="en-US" sz="2200" b="1" i="1" u="sng" dirty="0" smtClean="0"/>
              <a:t>higher storm surge</a:t>
            </a:r>
            <a:r>
              <a:rPr lang="en-US" sz="2200" dirty="0" smtClean="0"/>
              <a:t> from </a:t>
            </a:r>
            <a:r>
              <a:rPr lang="en-US" sz="2200" b="1" i="1" u="sng" dirty="0" smtClean="0"/>
              <a:t>tropical storms, hurricanes, extratropical cyclones crossing the coast</a:t>
            </a:r>
          </a:p>
        </p:txBody>
      </p:sp>
      <p:sp>
        <p:nvSpPr>
          <p:cNvPr id="2" name="TextBox 1"/>
          <p:cNvSpPr txBox="1"/>
          <p:nvPr/>
        </p:nvSpPr>
        <p:spPr>
          <a:xfrm>
            <a:off x="1219200" y="304800"/>
            <a:ext cx="6716903" cy="646331"/>
          </a:xfrm>
          <a:prstGeom prst="rect">
            <a:avLst/>
          </a:prstGeom>
          <a:noFill/>
        </p:spPr>
        <p:txBody>
          <a:bodyPr wrap="none" rtlCol="0">
            <a:spAutoFit/>
          </a:bodyPr>
          <a:lstStyle/>
          <a:p>
            <a:pPr algn="ctr"/>
            <a:r>
              <a:rPr lang="en-US" sz="3600" dirty="0" smtClean="0">
                <a:latin typeface="+mj-lt"/>
              </a:rPr>
              <a:t>Changes in Sea Level &amp; Lake Levels</a:t>
            </a:r>
            <a:endParaRPr lang="en-US" sz="3600" dirty="0">
              <a:latin typeface="+mj-lt"/>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4294967295"/>
          </p:nvPr>
        </p:nvSpPr>
        <p:spPr>
          <a:xfrm>
            <a:off x="1219200" y="1447800"/>
            <a:ext cx="6248400" cy="4572000"/>
          </a:xfrm>
        </p:spPr>
        <p:txBody>
          <a:bodyPr>
            <a:noAutofit/>
          </a:bodyPr>
          <a:lstStyle/>
          <a:p>
            <a:pPr>
              <a:defRPr/>
            </a:pPr>
            <a:endParaRPr lang="en-US" sz="2000" dirty="0" smtClean="0"/>
          </a:p>
          <a:p>
            <a:pPr>
              <a:defRPr/>
            </a:pPr>
            <a:r>
              <a:rPr lang="en-US" dirty="0" smtClean="0"/>
              <a:t>In summary </a:t>
            </a:r>
            <a:r>
              <a:rPr lang="en-US" b="1" i="1" u="sng" dirty="0" smtClean="0"/>
              <a:t>rapid changes in relative sea level contribute to coastal flooding and hazardous near shore currents</a:t>
            </a:r>
          </a:p>
          <a:p>
            <a:pPr>
              <a:defRPr/>
            </a:pPr>
            <a:endParaRPr lang="en-US" sz="1600" b="1" i="1" u="sng" dirty="0" smtClean="0"/>
          </a:p>
          <a:p>
            <a:pPr>
              <a:defRPr/>
            </a:pPr>
            <a:r>
              <a:rPr lang="en-US" dirty="0" smtClean="0"/>
              <a:t>Whereas, </a:t>
            </a:r>
            <a:r>
              <a:rPr lang="en-US" b="1" i="1" u="sng" dirty="0" smtClean="0"/>
              <a:t>eustatic sea level over decades increases hazards from storm surge and coastal erosion</a:t>
            </a:r>
          </a:p>
          <a:p>
            <a:pPr>
              <a:defRPr/>
            </a:pPr>
            <a:endParaRPr lang="en-US" sz="1600" b="1" i="1" u="sng" dirty="0" smtClean="0"/>
          </a:p>
          <a:p>
            <a:pPr lvl="1">
              <a:buFont typeface="Wingdings" panose="05000000000000000000" pitchFamily="2" charset="2"/>
              <a:buChar char="Ø"/>
              <a:defRPr/>
            </a:pPr>
            <a:r>
              <a:rPr lang="en-US" sz="2400" dirty="0" smtClean="0"/>
              <a:t>This </a:t>
            </a:r>
            <a:r>
              <a:rPr lang="en-US" sz="2400" b="1" i="1" u="sng" dirty="0" smtClean="0"/>
              <a:t>eventually leads to the rising sea level which threatens coastal cities and many islands</a:t>
            </a:r>
          </a:p>
        </p:txBody>
      </p:sp>
      <p:sp>
        <p:nvSpPr>
          <p:cNvPr id="2" name="TextBox 1"/>
          <p:cNvSpPr txBox="1"/>
          <p:nvPr/>
        </p:nvSpPr>
        <p:spPr>
          <a:xfrm>
            <a:off x="1185553" y="624007"/>
            <a:ext cx="6716903" cy="646331"/>
          </a:xfrm>
          <a:prstGeom prst="rect">
            <a:avLst/>
          </a:prstGeom>
          <a:noFill/>
        </p:spPr>
        <p:txBody>
          <a:bodyPr wrap="none" rtlCol="0">
            <a:spAutoFit/>
          </a:bodyPr>
          <a:lstStyle/>
          <a:p>
            <a:pPr algn="ctr"/>
            <a:r>
              <a:rPr lang="en-US" sz="3600" dirty="0" smtClean="0">
                <a:latin typeface="+mj-lt"/>
              </a:rPr>
              <a:t>Changes in Sea Level &amp; Lake Levels</a:t>
            </a:r>
            <a:endParaRPr lang="en-US" sz="3600" dirty="0">
              <a:latin typeface="+mj-lt"/>
            </a:endParaRPr>
          </a:p>
        </p:txBody>
      </p:sp>
    </p:spTree>
    <p:extLst>
      <p:ext uri="{BB962C8B-B14F-4D97-AF65-F5344CB8AC3E}">
        <p14:creationId xmlns:p14="http://schemas.microsoft.com/office/powerpoint/2010/main" val="81240541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152400" y="990600"/>
            <a:ext cx="8763000" cy="5216525"/>
          </a:xfrm>
        </p:spPr>
        <p:txBody>
          <a:bodyPr>
            <a:normAutofit/>
          </a:bodyPr>
          <a:lstStyle/>
          <a:p>
            <a:pPr lvl="1">
              <a:defRPr/>
            </a:pPr>
            <a:r>
              <a:rPr lang="en-US" b="1" i="1" u="sng" dirty="0" smtClean="0"/>
              <a:t>Coastal hazards are present on both sea coasts and lake shores </a:t>
            </a:r>
            <a:endParaRPr lang="en-US" b="1" i="1" u="sng" dirty="0" smtClean="0"/>
          </a:p>
          <a:p>
            <a:pPr lvl="2">
              <a:buClr>
                <a:srgbClr val="AD0101"/>
              </a:buClr>
              <a:buFont typeface="Wingdings" panose="05000000000000000000" pitchFamily="2" charset="2"/>
              <a:buChar char="Ø"/>
              <a:defRPr/>
            </a:pPr>
            <a:r>
              <a:rPr lang="en-US" sz="2200" b="1" i="1" u="sng" dirty="0">
                <a:solidFill>
                  <a:srgbClr val="303030"/>
                </a:solidFill>
              </a:rPr>
              <a:t>Nearshore currents, sea-level rise, and storm surge from cyclones and tsunamis</a:t>
            </a:r>
            <a:r>
              <a:rPr lang="en-US" sz="2200" dirty="0">
                <a:solidFill>
                  <a:srgbClr val="303030"/>
                </a:solidFill>
              </a:rPr>
              <a:t> are some of the coastal hazards </a:t>
            </a:r>
            <a:endParaRPr lang="en-US" sz="2200" b="1" i="1" u="sng" dirty="0" smtClean="0"/>
          </a:p>
          <a:p>
            <a:pPr lvl="3">
              <a:buFont typeface="Wingdings" panose="05000000000000000000" pitchFamily="2" charset="2"/>
              <a:buChar char="v"/>
              <a:defRPr/>
            </a:pPr>
            <a:r>
              <a:rPr lang="en-US" sz="2200" dirty="0" smtClean="0"/>
              <a:t>The </a:t>
            </a:r>
            <a:r>
              <a:rPr lang="en-US" sz="2200" b="1" i="1" u="sng" dirty="0" smtClean="0"/>
              <a:t>Great Lakes of North America</a:t>
            </a:r>
            <a:r>
              <a:rPr lang="en-US" sz="2200" i="1" u="sng" dirty="0" smtClean="0"/>
              <a:t> </a:t>
            </a:r>
            <a:r>
              <a:rPr lang="en-US" sz="2200" dirty="0" smtClean="0"/>
              <a:t>are </a:t>
            </a:r>
            <a:r>
              <a:rPr lang="en-US" sz="2200" i="1" u="sng" dirty="0" smtClean="0"/>
              <a:t>susceptible </a:t>
            </a:r>
            <a:r>
              <a:rPr lang="en-US" sz="2200" i="1" u="sng" dirty="0" smtClean="0"/>
              <a:t>to coastal hazards </a:t>
            </a:r>
            <a:r>
              <a:rPr lang="en-US" sz="2200" i="1" u="sng" dirty="0" smtClean="0"/>
              <a:t>because of their size</a:t>
            </a:r>
          </a:p>
          <a:p>
            <a:pPr lvl="3">
              <a:buFont typeface="Wingdings" panose="05000000000000000000" pitchFamily="2" charset="2"/>
              <a:buChar char="v"/>
              <a:defRPr/>
            </a:pPr>
            <a:r>
              <a:rPr lang="en-US" sz="2200" dirty="0" smtClean="0"/>
              <a:t>Cyclones and tsunamis are generally </a:t>
            </a:r>
            <a:r>
              <a:rPr lang="en-US" sz="2200" b="1" i="1" u="sng" dirty="0" smtClean="0"/>
              <a:t>absent in small </a:t>
            </a:r>
            <a:r>
              <a:rPr lang="en-US" sz="2200" b="1" i="1" u="sng" dirty="0" smtClean="0"/>
              <a:t>lakes</a:t>
            </a:r>
          </a:p>
          <a:p>
            <a:pPr lvl="2">
              <a:buFont typeface="Wingdings" panose="05000000000000000000" pitchFamily="2" charset="2"/>
              <a:buChar char="Ø"/>
              <a:defRPr/>
            </a:pPr>
            <a:r>
              <a:rPr lang="en-US" sz="2200" b="1" i="1" u="sng" dirty="0" smtClean="0"/>
              <a:t>Coastal erosion</a:t>
            </a:r>
            <a:r>
              <a:rPr lang="en-US" sz="2200" dirty="0" smtClean="0"/>
              <a:t> is a more </a:t>
            </a:r>
            <a:r>
              <a:rPr lang="en-US" sz="2200" b="1" i="1" u="sng" dirty="0" smtClean="0"/>
              <a:t>universal </a:t>
            </a:r>
            <a:r>
              <a:rPr lang="en-US" sz="2200" b="1" i="1" u="sng" dirty="0" smtClean="0"/>
              <a:t>coastal hazard</a:t>
            </a:r>
            <a:endParaRPr lang="en-US" sz="2200" b="1" i="1" u="sng" dirty="0" smtClean="0"/>
          </a:p>
          <a:p>
            <a:pPr lvl="3">
              <a:buFont typeface="Wingdings" panose="05000000000000000000" pitchFamily="2" charset="2"/>
              <a:buChar char="v"/>
              <a:defRPr/>
            </a:pPr>
            <a:r>
              <a:rPr lang="en-US" sz="2200" dirty="0" smtClean="0"/>
              <a:t>There are </a:t>
            </a:r>
            <a:r>
              <a:rPr lang="en-US" sz="2200" b="1" i="1" u="sng" dirty="0" smtClean="0"/>
              <a:t>various causes for coastal erosion</a:t>
            </a:r>
          </a:p>
          <a:p>
            <a:pPr lvl="4">
              <a:buFont typeface="Courier New" panose="02070309020205020404" pitchFamily="49" charset="0"/>
              <a:buChar char="o"/>
              <a:defRPr/>
            </a:pPr>
            <a:r>
              <a:rPr lang="en-US" sz="2200" b="1" i="1" u="sng" dirty="0" smtClean="0"/>
              <a:t>Rip Currents</a:t>
            </a:r>
          </a:p>
          <a:p>
            <a:pPr lvl="4">
              <a:buFont typeface="Courier New" panose="02070309020205020404" pitchFamily="49" charset="0"/>
              <a:buChar char="o"/>
              <a:defRPr/>
            </a:pPr>
            <a:r>
              <a:rPr lang="en-US" sz="2200" b="1" i="1" u="sng" dirty="0" smtClean="0"/>
              <a:t>Tides</a:t>
            </a:r>
          </a:p>
          <a:p>
            <a:pPr lvl="1">
              <a:defRPr/>
            </a:pPr>
            <a:r>
              <a:rPr lang="en-US" sz="2400" b="1" i="1" u="sng" dirty="0" smtClean="0"/>
              <a:t>Coasts </a:t>
            </a:r>
            <a:r>
              <a:rPr lang="en-US" sz="2400" b="1" i="1" u="sng" dirty="0" smtClean="0"/>
              <a:t>and islands </a:t>
            </a:r>
            <a:r>
              <a:rPr lang="en-US" sz="2400" dirty="0" smtClean="0"/>
              <a:t>that are close to </a:t>
            </a:r>
            <a:r>
              <a:rPr lang="en-US" sz="2400" dirty="0"/>
              <a:t>sea </a:t>
            </a:r>
            <a:r>
              <a:rPr lang="en-US" sz="2400" dirty="0" smtClean="0"/>
              <a:t>level </a:t>
            </a:r>
            <a:r>
              <a:rPr lang="en-US" sz="2400" dirty="0" smtClean="0"/>
              <a:t>today are at</a:t>
            </a:r>
            <a:r>
              <a:rPr lang="en-US" sz="2400" dirty="0" smtClean="0"/>
              <a:t> </a:t>
            </a:r>
            <a:r>
              <a:rPr lang="en-US" sz="2400" dirty="0"/>
              <a:t>the </a:t>
            </a:r>
            <a:r>
              <a:rPr lang="en-US" sz="2400" b="1" i="1" u="sng" dirty="0"/>
              <a:t>greatest risk for </a:t>
            </a:r>
            <a:r>
              <a:rPr lang="en-US" sz="2400" b="1" i="1" u="sng" dirty="0" smtClean="0"/>
              <a:t>coastal hazards</a:t>
            </a:r>
            <a:endParaRPr lang="en-US" sz="2400" b="1" dirty="0"/>
          </a:p>
        </p:txBody>
      </p:sp>
      <p:sp>
        <p:nvSpPr>
          <p:cNvPr id="3" name="Title 2"/>
          <p:cNvSpPr>
            <a:spLocks noGrp="1"/>
          </p:cNvSpPr>
          <p:nvPr>
            <p:ph type="title" idx="4294967295"/>
          </p:nvPr>
        </p:nvSpPr>
        <p:spPr>
          <a:xfrm>
            <a:off x="304800" y="228600"/>
            <a:ext cx="8839200" cy="838200"/>
          </a:xfrm>
        </p:spPr>
        <p:txBody>
          <a:bodyPr>
            <a:normAutofit fontScale="90000"/>
          </a:bodyPr>
          <a:lstStyle/>
          <a:p>
            <a:pPr>
              <a:defRPr/>
            </a:pPr>
            <a:r>
              <a:rPr lang="en-US" sz="3600" dirty="0" smtClean="0"/>
              <a:t>Geographic Regions at Risk for Coastal Hazards </a:t>
            </a:r>
            <a:endParaRPr lang="en-US" sz="3600"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http://www.fema.gov/sites/default/files/styles/rotator_large/public/preliminary_coastal_map_july_data_crop.jpg?itok=MSXxDoT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1371600"/>
            <a:ext cx="6934200" cy="4597676"/>
          </a:xfrm>
          <a:prstGeom prst="rect">
            <a:avLst/>
          </a:prstGeom>
          <a:noFill/>
          <a:extLst>
            <a:ext uri="{909E8E84-426E-40DD-AFC4-6F175D3DCCD1}">
              <a14:hiddenFill xmlns:a14="http://schemas.microsoft.com/office/drawing/2010/main">
                <a:solidFill>
                  <a:srgbClr val="FFFFFF"/>
                </a:solidFill>
              </a14:hiddenFill>
            </a:ext>
          </a:extLst>
        </p:spPr>
      </p:pic>
      <p:pic>
        <p:nvPicPr>
          <p:cNvPr id="1024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4068" y="457200"/>
            <a:ext cx="8839200" cy="1036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6611776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228600" y="1066800"/>
            <a:ext cx="8686800" cy="2514599"/>
          </a:xfrm>
        </p:spPr>
        <p:txBody>
          <a:bodyPr>
            <a:normAutofit lnSpcReduction="10000"/>
          </a:bodyPr>
          <a:lstStyle/>
          <a:p>
            <a:pPr>
              <a:defRPr/>
            </a:pPr>
            <a:r>
              <a:rPr lang="en-US" sz="2200" b="1" i="1" u="sng" dirty="0" smtClean="0"/>
              <a:t>Rip Currents</a:t>
            </a:r>
            <a:r>
              <a:rPr lang="en-US" sz="2200" dirty="0" smtClean="0"/>
              <a:t> -- different from the other longshore currents – </a:t>
            </a:r>
          </a:p>
          <a:p>
            <a:pPr lvl="1">
              <a:buFont typeface="Wingdings" panose="05000000000000000000" pitchFamily="2" charset="2"/>
              <a:buChar char="Ø"/>
              <a:defRPr/>
            </a:pPr>
            <a:r>
              <a:rPr lang="en-US" dirty="0" smtClean="0"/>
              <a:t>Found along shorelines, powerful currents form that carry large amounts of water away from shore</a:t>
            </a:r>
          </a:p>
          <a:p>
            <a:pPr lvl="1">
              <a:buFont typeface="Wingdings" panose="05000000000000000000" pitchFamily="2" charset="2"/>
              <a:buChar char="Ø"/>
              <a:defRPr/>
            </a:pPr>
            <a:r>
              <a:rPr lang="en-US" dirty="0" smtClean="0"/>
              <a:t>Develop when a series of large waves pile up water between the longshore bar and swash zone</a:t>
            </a:r>
          </a:p>
          <a:p>
            <a:pPr lvl="1">
              <a:buFont typeface="Wingdings" panose="05000000000000000000" pitchFamily="2" charset="2"/>
              <a:buChar char="Ø"/>
              <a:defRPr/>
            </a:pPr>
            <a:r>
              <a:rPr lang="en-US" dirty="0" smtClean="0"/>
              <a:t>These currents do not pull you under the water, but they can carry you away from shore</a:t>
            </a:r>
            <a:endParaRPr lang="en-US" dirty="0" smtClean="0"/>
          </a:p>
        </p:txBody>
      </p:sp>
      <p:sp>
        <p:nvSpPr>
          <p:cNvPr id="3" name="Title 2"/>
          <p:cNvSpPr>
            <a:spLocks noGrp="1"/>
          </p:cNvSpPr>
          <p:nvPr>
            <p:ph type="title" idx="4294967295"/>
          </p:nvPr>
        </p:nvSpPr>
        <p:spPr>
          <a:xfrm>
            <a:off x="1143000" y="380999"/>
            <a:ext cx="6934200" cy="749135"/>
          </a:xfrm>
        </p:spPr>
        <p:txBody>
          <a:bodyPr>
            <a:normAutofit fontScale="90000"/>
          </a:bodyPr>
          <a:lstStyle/>
          <a:p>
            <a:pPr>
              <a:defRPr/>
            </a:pPr>
            <a:r>
              <a:rPr lang="en-US" dirty="0" smtClean="0"/>
              <a:t>Rip Currents</a:t>
            </a:r>
            <a:endParaRPr lang="en-US" dirty="0"/>
          </a:p>
        </p:txBody>
      </p:sp>
      <p:pic>
        <p:nvPicPr>
          <p:cNvPr id="286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3640034"/>
            <a:ext cx="5791200" cy="24559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86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0" y="3527873"/>
            <a:ext cx="2501611" cy="25315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2956812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533400" y="304800"/>
            <a:ext cx="8229600" cy="838200"/>
          </a:xfrm>
        </p:spPr>
        <p:txBody>
          <a:bodyPr>
            <a:normAutofit/>
          </a:bodyPr>
          <a:lstStyle/>
          <a:p>
            <a:pPr>
              <a:defRPr/>
            </a:pPr>
            <a:r>
              <a:rPr lang="en-US" sz="3600" dirty="0" smtClean="0"/>
              <a:t> Hazardous Coastal Processes</a:t>
            </a:r>
            <a:endParaRPr lang="en-US" sz="3600" dirty="0"/>
          </a:p>
        </p:txBody>
      </p:sp>
      <p:sp>
        <p:nvSpPr>
          <p:cNvPr id="3" name="Text Placeholder 2"/>
          <p:cNvSpPr>
            <a:spLocks noGrp="1"/>
          </p:cNvSpPr>
          <p:nvPr>
            <p:ph type="body" idx="4294967295"/>
          </p:nvPr>
        </p:nvSpPr>
        <p:spPr>
          <a:xfrm>
            <a:off x="533400" y="1219200"/>
            <a:ext cx="8077200" cy="4724400"/>
          </a:xfrm>
        </p:spPr>
        <p:txBody>
          <a:bodyPr>
            <a:normAutofit/>
          </a:bodyPr>
          <a:lstStyle/>
          <a:p>
            <a:pPr>
              <a:defRPr/>
            </a:pPr>
            <a:r>
              <a:rPr lang="en-US" b="1" i="1" u="sng" dirty="0"/>
              <a:t>Coastlines extend for hundreds of thousands </a:t>
            </a:r>
            <a:r>
              <a:rPr lang="en-US" b="1" i="1" u="sng" dirty="0" smtClean="0"/>
              <a:t>of miles</a:t>
            </a:r>
            <a:endParaRPr lang="en-US" dirty="0"/>
          </a:p>
          <a:p>
            <a:pPr>
              <a:defRPr/>
            </a:pPr>
            <a:endParaRPr lang="en-US" sz="1100" dirty="0"/>
          </a:p>
          <a:p>
            <a:pPr>
              <a:defRPr/>
            </a:pPr>
            <a:r>
              <a:rPr lang="en-US" dirty="0"/>
              <a:t>Every kind of </a:t>
            </a:r>
            <a:r>
              <a:rPr lang="en-US" b="1" i="1" u="sng" dirty="0"/>
              <a:t>structure, relief, and topography </a:t>
            </a:r>
            <a:r>
              <a:rPr lang="en-US" dirty="0"/>
              <a:t>can be found along </a:t>
            </a:r>
            <a:r>
              <a:rPr lang="en-US" dirty="0" smtClean="0"/>
              <a:t>coastlines</a:t>
            </a:r>
          </a:p>
          <a:p>
            <a:pPr>
              <a:defRPr/>
            </a:pPr>
            <a:endParaRPr lang="en-US" sz="1200" dirty="0"/>
          </a:p>
          <a:p>
            <a:pPr>
              <a:defRPr/>
            </a:pPr>
            <a:r>
              <a:rPr lang="en-US" b="1" i="1" u="sng" dirty="0"/>
              <a:t>Distinctiveness of the coastal environment</a:t>
            </a:r>
          </a:p>
          <a:p>
            <a:pPr lvl="1">
              <a:buFont typeface="Wingdings" panose="05000000000000000000" pitchFamily="2" charset="2"/>
              <a:buChar char="Ø"/>
              <a:defRPr/>
            </a:pPr>
            <a:r>
              <a:rPr lang="en-US" sz="2400" dirty="0" smtClean="0"/>
              <a:t>It is the </a:t>
            </a:r>
            <a:r>
              <a:rPr lang="en-US" sz="2400" b="1" i="1" u="sng" dirty="0" smtClean="0"/>
              <a:t>interface of </a:t>
            </a:r>
            <a:r>
              <a:rPr lang="en-US" sz="2400" b="1" i="1" u="sng" dirty="0"/>
              <a:t>three major </a:t>
            </a:r>
            <a:r>
              <a:rPr lang="en-US" sz="2400" b="1" i="1" u="sng" dirty="0" smtClean="0"/>
              <a:t>spheres </a:t>
            </a:r>
            <a:endParaRPr lang="en-US" sz="2400" b="1" i="1" u="sng" dirty="0"/>
          </a:p>
          <a:p>
            <a:pPr lvl="2">
              <a:buFont typeface="Wingdings" panose="05000000000000000000" pitchFamily="2" charset="2"/>
              <a:buChar char="Ø"/>
              <a:defRPr/>
            </a:pPr>
            <a:r>
              <a:rPr lang="en-US" sz="2400" b="1" i="1" u="sng" dirty="0"/>
              <a:t>Lithosphere, hydrosphere, and atmosphere</a:t>
            </a:r>
          </a:p>
          <a:p>
            <a:pPr lvl="2">
              <a:buFont typeface="Wingdings" panose="05000000000000000000" pitchFamily="2" charset="2"/>
              <a:buChar char="Ø"/>
              <a:defRPr/>
            </a:pPr>
            <a:r>
              <a:rPr lang="en-US" sz="2400" b="1" i="1" u="sng" dirty="0" smtClean="0"/>
              <a:t>Coasts are dynamic </a:t>
            </a:r>
            <a:r>
              <a:rPr lang="en-US" sz="2400" b="1" i="1" u="sng" dirty="0"/>
              <a:t>and highly energetic, restless motions of the waters </a:t>
            </a:r>
            <a:endParaRPr lang="en-US" i="1" dirty="0"/>
          </a:p>
        </p:txBody>
      </p:sp>
    </p:spTree>
    <p:extLst>
      <p:ext uri="{BB962C8B-B14F-4D97-AF65-F5344CB8AC3E}">
        <p14:creationId xmlns:p14="http://schemas.microsoft.com/office/powerpoint/2010/main" val="292951196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1854530"/>
            <a:ext cx="8332237" cy="38604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1193475" y="685800"/>
            <a:ext cx="6707285" cy="646331"/>
          </a:xfrm>
          <a:prstGeom prst="rect">
            <a:avLst/>
          </a:prstGeom>
          <a:noFill/>
        </p:spPr>
        <p:txBody>
          <a:bodyPr wrap="none" rtlCol="0">
            <a:spAutoFit/>
          </a:bodyPr>
          <a:lstStyle/>
          <a:p>
            <a:pPr algn="ctr"/>
            <a:r>
              <a:rPr lang="en-US" sz="3600" dirty="0" smtClean="0">
                <a:latin typeface="+mj-lt"/>
              </a:rPr>
              <a:t>Rising Sea Level on Low Coastlines</a:t>
            </a:r>
            <a:endParaRPr lang="en-US" sz="3600" dirty="0">
              <a:latin typeface="+mj-lt"/>
            </a:endParaRPr>
          </a:p>
        </p:txBody>
      </p:sp>
    </p:spTree>
    <p:extLst>
      <p:ext uri="{BB962C8B-B14F-4D97-AF65-F5344CB8AC3E}">
        <p14:creationId xmlns:p14="http://schemas.microsoft.com/office/powerpoint/2010/main" val="63740551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228600" y="1066800"/>
            <a:ext cx="8686800" cy="5140325"/>
          </a:xfrm>
        </p:spPr>
        <p:txBody>
          <a:bodyPr>
            <a:normAutofit fontScale="92500"/>
          </a:bodyPr>
          <a:lstStyle/>
          <a:p>
            <a:pPr>
              <a:defRPr/>
            </a:pPr>
            <a:r>
              <a:rPr lang="en-US" sz="2300" dirty="0" smtClean="0"/>
              <a:t>As </a:t>
            </a:r>
            <a:r>
              <a:rPr lang="en-US" sz="2300" b="1" i="1" u="sng" dirty="0" smtClean="0"/>
              <a:t>global sea level rises</a:t>
            </a:r>
            <a:r>
              <a:rPr lang="en-US" sz="2300" dirty="0" smtClean="0"/>
              <a:t> and </a:t>
            </a:r>
            <a:r>
              <a:rPr lang="en-US" sz="2300" b="1" i="1" u="sng" dirty="0" smtClean="0"/>
              <a:t>extensive development continues </a:t>
            </a:r>
            <a:r>
              <a:rPr lang="en-US" sz="2300" dirty="0" smtClean="0"/>
              <a:t>on these </a:t>
            </a:r>
            <a:r>
              <a:rPr lang="en-US" sz="2300" i="1" u="sng" dirty="0" smtClean="0"/>
              <a:t>coastlines</a:t>
            </a:r>
            <a:r>
              <a:rPr lang="en-US" sz="2300" dirty="0" smtClean="0"/>
              <a:t>; </a:t>
            </a:r>
            <a:r>
              <a:rPr lang="en-US" sz="2300" b="1" i="1" u="sng" dirty="0" smtClean="0"/>
              <a:t>coastal erosion is recognized as a serious problem</a:t>
            </a:r>
          </a:p>
          <a:p>
            <a:pPr lvl="1">
              <a:buFont typeface="Wingdings" panose="05000000000000000000" pitchFamily="2" charset="2"/>
              <a:buChar char="Ø"/>
              <a:defRPr/>
            </a:pPr>
            <a:r>
              <a:rPr lang="en-US" sz="2300" i="1" u="sng" dirty="0" smtClean="0"/>
              <a:t>Beach erosion</a:t>
            </a:r>
            <a:r>
              <a:rPr lang="en-US" sz="2300" dirty="0" smtClean="0"/>
              <a:t> – or </a:t>
            </a:r>
            <a:r>
              <a:rPr lang="en-US" sz="2300" b="1" i="1" u="sng" dirty="0" smtClean="0"/>
              <a:t>beach-budget</a:t>
            </a:r>
            <a:r>
              <a:rPr lang="en-US" sz="2300" dirty="0" smtClean="0"/>
              <a:t> -- much like a bank account – must be </a:t>
            </a:r>
            <a:r>
              <a:rPr lang="en-US" sz="2300" b="1" i="1" u="sng" dirty="0" smtClean="0"/>
              <a:t>researched and identified</a:t>
            </a:r>
          </a:p>
          <a:p>
            <a:pPr lvl="2">
              <a:buFont typeface="Wingdings" panose="05000000000000000000" pitchFamily="2" charset="2"/>
              <a:buChar char="v"/>
              <a:defRPr/>
            </a:pPr>
            <a:r>
              <a:rPr lang="en-US" sz="2300" dirty="0" smtClean="0"/>
              <a:t>If you take </a:t>
            </a:r>
            <a:r>
              <a:rPr lang="en-US" sz="2300" b="1" i="1" u="sng" dirty="0" smtClean="0"/>
              <a:t>more out of the beach</a:t>
            </a:r>
            <a:r>
              <a:rPr lang="en-US" sz="2300" dirty="0" smtClean="0"/>
              <a:t> – eventually there </a:t>
            </a:r>
            <a:r>
              <a:rPr lang="en-US" sz="2300" b="1" i="1" u="sng" dirty="0" smtClean="0"/>
              <a:t>won’t be any beaches left</a:t>
            </a:r>
          </a:p>
          <a:p>
            <a:pPr lvl="2">
              <a:buFont typeface="Wingdings" panose="05000000000000000000" pitchFamily="2" charset="2"/>
              <a:buChar char="v"/>
              <a:defRPr/>
            </a:pPr>
            <a:r>
              <a:rPr lang="en-US" sz="2300" dirty="0" smtClean="0"/>
              <a:t>If you build a </a:t>
            </a:r>
            <a:r>
              <a:rPr lang="en-US" sz="2300" b="1" i="1" u="sng" dirty="0" smtClean="0"/>
              <a:t>budget for a beach</a:t>
            </a:r>
            <a:r>
              <a:rPr lang="en-US" sz="2300" dirty="0" smtClean="0"/>
              <a:t>, you will keep the </a:t>
            </a:r>
            <a:r>
              <a:rPr lang="en-US" sz="2300" b="1" i="1" u="sng" dirty="0" smtClean="0"/>
              <a:t>beach in tact</a:t>
            </a:r>
          </a:p>
          <a:p>
            <a:pPr lvl="1">
              <a:buFont typeface="Wingdings" panose="05000000000000000000" pitchFamily="2" charset="2"/>
              <a:buChar char="Ø"/>
              <a:defRPr/>
            </a:pPr>
            <a:r>
              <a:rPr lang="en-US" sz="2300" b="1" i="1" u="sng" dirty="0" smtClean="0"/>
              <a:t>How or what do we do about this </a:t>
            </a:r>
            <a:r>
              <a:rPr lang="en-US" sz="2300" dirty="0" smtClean="0"/>
              <a:t>— </a:t>
            </a:r>
            <a:r>
              <a:rPr lang="en-US" sz="2300" i="1" u="sng" dirty="0" smtClean="0"/>
              <a:t>look at it like a budget</a:t>
            </a:r>
          </a:p>
          <a:p>
            <a:pPr lvl="2">
              <a:buFont typeface="Wingdings" panose="05000000000000000000" pitchFamily="2" charset="2"/>
              <a:buChar char="v"/>
              <a:defRPr/>
            </a:pPr>
            <a:r>
              <a:rPr lang="en-US" sz="2300" b="1" i="1" u="sng" dirty="0" smtClean="0"/>
              <a:t>On a beach</a:t>
            </a:r>
            <a:r>
              <a:rPr lang="en-US" sz="2300" dirty="0" smtClean="0"/>
              <a:t> we look at </a:t>
            </a:r>
            <a:r>
              <a:rPr lang="en-US" sz="2300" b="1" i="1" u="sng" dirty="0" smtClean="0"/>
              <a:t>input, storage,</a:t>
            </a:r>
            <a:r>
              <a:rPr lang="en-US" sz="2300" dirty="0" smtClean="0"/>
              <a:t> and </a:t>
            </a:r>
            <a:r>
              <a:rPr lang="en-US" sz="2300" b="1" i="1" u="sng" dirty="0" smtClean="0"/>
              <a:t>output</a:t>
            </a:r>
            <a:r>
              <a:rPr lang="en-US" sz="2300" dirty="0" smtClean="0"/>
              <a:t> of sand or gravel</a:t>
            </a:r>
          </a:p>
          <a:p>
            <a:pPr lvl="3">
              <a:buFont typeface="Courier New" panose="02070309020205020404" pitchFamily="49" charset="0"/>
              <a:buChar char="o"/>
              <a:defRPr/>
            </a:pPr>
            <a:r>
              <a:rPr lang="en-US" sz="2300" dirty="0" smtClean="0"/>
              <a:t>If the </a:t>
            </a:r>
            <a:r>
              <a:rPr lang="en-US" sz="2300" b="1" i="1" u="sng" dirty="0" smtClean="0"/>
              <a:t>beach’s loses</a:t>
            </a:r>
            <a:r>
              <a:rPr lang="en-US" sz="2300" dirty="0" smtClean="0"/>
              <a:t> are </a:t>
            </a:r>
            <a:r>
              <a:rPr lang="en-US" sz="2300" b="1" i="1" u="sng" dirty="0" smtClean="0"/>
              <a:t>greater than its gains</a:t>
            </a:r>
            <a:r>
              <a:rPr lang="en-US" sz="2300" dirty="0" smtClean="0"/>
              <a:t>, then </a:t>
            </a:r>
            <a:r>
              <a:rPr lang="en-US" sz="2300" b="1" i="1" u="sng" dirty="0" smtClean="0"/>
              <a:t>erosion results</a:t>
            </a:r>
          </a:p>
          <a:p>
            <a:pPr lvl="3">
              <a:buFont typeface="Courier New" panose="02070309020205020404" pitchFamily="49" charset="0"/>
              <a:buChar char="o"/>
              <a:defRPr/>
            </a:pPr>
            <a:r>
              <a:rPr lang="en-US" sz="2300" dirty="0" smtClean="0"/>
              <a:t>If the </a:t>
            </a:r>
            <a:r>
              <a:rPr lang="en-US" sz="2300" b="1" i="1" u="sng" dirty="0" smtClean="0"/>
              <a:t>beach’s loses</a:t>
            </a:r>
            <a:r>
              <a:rPr lang="en-US" sz="2300" dirty="0" smtClean="0"/>
              <a:t> are </a:t>
            </a:r>
            <a:r>
              <a:rPr lang="en-US" sz="2300" b="1" i="1" u="sng" dirty="0" smtClean="0"/>
              <a:t>less than its gains</a:t>
            </a:r>
            <a:r>
              <a:rPr lang="en-US" sz="2300" dirty="0" smtClean="0"/>
              <a:t>, the </a:t>
            </a:r>
            <a:r>
              <a:rPr lang="en-US" sz="2300" b="1" i="1" u="sng" dirty="0" smtClean="0"/>
              <a:t>beach grows by accretion of sand</a:t>
            </a:r>
          </a:p>
          <a:p>
            <a:pPr lvl="3">
              <a:buFont typeface="Courier New" panose="02070309020205020404" pitchFamily="49" charset="0"/>
              <a:buChar char="o"/>
              <a:defRPr/>
            </a:pPr>
            <a:r>
              <a:rPr lang="en-US" sz="2300" b="1" i="1" u="sng" dirty="0" smtClean="0"/>
              <a:t>Evaluation of the beach budget over a set period of time to decide if change should be made</a:t>
            </a:r>
          </a:p>
        </p:txBody>
      </p:sp>
      <p:sp>
        <p:nvSpPr>
          <p:cNvPr id="3" name="Title 2"/>
          <p:cNvSpPr>
            <a:spLocks noGrp="1"/>
          </p:cNvSpPr>
          <p:nvPr>
            <p:ph type="title" idx="4294967295"/>
          </p:nvPr>
        </p:nvSpPr>
        <p:spPr>
          <a:xfrm>
            <a:off x="1143000" y="380999"/>
            <a:ext cx="6934200" cy="749135"/>
          </a:xfrm>
        </p:spPr>
        <p:txBody>
          <a:bodyPr>
            <a:normAutofit fontScale="90000"/>
          </a:bodyPr>
          <a:lstStyle/>
          <a:p>
            <a:pPr>
              <a:defRPr/>
            </a:pPr>
            <a:r>
              <a:rPr lang="en-US" dirty="0" smtClean="0"/>
              <a:t>Coastal </a:t>
            </a:r>
            <a:r>
              <a:rPr lang="en-US" dirty="0" smtClean="0"/>
              <a:t>Erosion</a:t>
            </a:r>
            <a:endParaRPr lang="en-US" dirty="0"/>
          </a:p>
        </p:txBody>
      </p:sp>
    </p:spTree>
    <p:extLst>
      <p:ext uri="{BB962C8B-B14F-4D97-AF65-F5344CB8AC3E}">
        <p14:creationId xmlns:p14="http://schemas.microsoft.com/office/powerpoint/2010/main" val="327337295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1114517"/>
            <a:ext cx="5638800" cy="49902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2438400" y="381000"/>
            <a:ext cx="3809999" cy="707886"/>
          </a:xfrm>
          <a:prstGeom prst="rect">
            <a:avLst/>
          </a:prstGeom>
        </p:spPr>
        <p:txBody>
          <a:bodyPr wrap="square">
            <a:spAutoFit/>
          </a:bodyPr>
          <a:lstStyle/>
          <a:p>
            <a:pPr algn="ctr"/>
            <a:r>
              <a:rPr lang="en-US" sz="4000" dirty="0" smtClean="0">
                <a:latin typeface="+mj-lt"/>
              </a:rPr>
              <a:t>Beach Budget</a:t>
            </a:r>
            <a:endParaRPr lang="en-US" sz="4000" dirty="0">
              <a:latin typeface="+mj-lt"/>
            </a:endParaRPr>
          </a:p>
        </p:txBody>
      </p:sp>
    </p:spTree>
    <p:extLst>
      <p:ext uri="{BB962C8B-B14F-4D97-AF65-F5344CB8AC3E}">
        <p14:creationId xmlns:p14="http://schemas.microsoft.com/office/powerpoint/2010/main" val="155974684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228600" y="1219200"/>
            <a:ext cx="8686800" cy="4987925"/>
          </a:xfrm>
        </p:spPr>
        <p:txBody>
          <a:bodyPr>
            <a:normAutofit/>
          </a:bodyPr>
          <a:lstStyle/>
          <a:p>
            <a:pPr>
              <a:defRPr/>
            </a:pPr>
            <a:r>
              <a:rPr lang="en-US" b="1" i="1" u="sng" dirty="0" smtClean="0"/>
              <a:t>Cliff Erosion </a:t>
            </a:r>
            <a:r>
              <a:rPr lang="en-US" dirty="0" smtClean="0"/>
              <a:t>– Cliff erosion is caused from a combination wave actions and land erosion by running water and landslides. </a:t>
            </a:r>
          </a:p>
          <a:p>
            <a:pPr lvl="1">
              <a:buFont typeface="Wingdings" panose="05000000000000000000" pitchFamily="2" charset="2"/>
              <a:buChar char="Ø"/>
              <a:defRPr/>
            </a:pPr>
            <a:r>
              <a:rPr lang="en-US" sz="2400" dirty="0" smtClean="0">
                <a:solidFill>
                  <a:srgbClr val="303030"/>
                </a:solidFill>
              </a:rPr>
              <a:t>This is also compounded by people who make poor development choices on cliffs</a:t>
            </a:r>
          </a:p>
          <a:p>
            <a:pPr>
              <a:defRPr/>
            </a:pPr>
            <a:r>
              <a:rPr lang="en-US" sz="2600" dirty="0" smtClean="0">
                <a:solidFill>
                  <a:srgbClr val="303030"/>
                </a:solidFill>
              </a:rPr>
              <a:t>How </a:t>
            </a:r>
            <a:r>
              <a:rPr lang="en-US" sz="2600" b="1" i="1" u="sng" dirty="0" smtClean="0">
                <a:solidFill>
                  <a:srgbClr val="303030"/>
                </a:solidFill>
              </a:rPr>
              <a:t>do cliffs erode</a:t>
            </a:r>
            <a:r>
              <a:rPr lang="en-US" sz="2600" dirty="0" smtClean="0">
                <a:solidFill>
                  <a:srgbClr val="303030"/>
                </a:solidFill>
              </a:rPr>
              <a:t>?</a:t>
            </a:r>
          </a:p>
          <a:p>
            <a:pPr lvl="1">
              <a:buFont typeface="Wingdings" panose="05000000000000000000" pitchFamily="2" charset="2"/>
              <a:buChar char="Ø"/>
              <a:defRPr/>
            </a:pPr>
            <a:r>
              <a:rPr lang="en-US" sz="2400" b="1" i="1" u="sng" dirty="0" smtClean="0">
                <a:solidFill>
                  <a:srgbClr val="303030"/>
                </a:solidFill>
              </a:rPr>
              <a:t>Cliffs erode </a:t>
            </a:r>
            <a:r>
              <a:rPr lang="en-US" sz="2400" dirty="0" smtClean="0">
                <a:solidFill>
                  <a:srgbClr val="303030"/>
                </a:solidFill>
              </a:rPr>
              <a:t> like the </a:t>
            </a:r>
            <a:r>
              <a:rPr lang="en-US" sz="2400" i="1" u="sng" dirty="0" smtClean="0">
                <a:solidFill>
                  <a:srgbClr val="303030"/>
                </a:solidFill>
              </a:rPr>
              <a:t>knickpoint on a stream or rive</a:t>
            </a:r>
            <a:r>
              <a:rPr lang="en-US" sz="2400" dirty="0" smtClean="0">
                <a:solidFill>
                  <a:srgbClr val="303030"/>
                </a:solidFill>
              </a:rPr>
              <a:t>r</a:t>
            </a:r>
          </a:p>
          <a:p>
            <a:pPr lvl="2">
              <a:buFont typeface="Wingdings" panose="05000000000000000000" pitchFamily="2" charset="2"/>
              <a:buChar char="v"/>
              <a:defRPr/>
            </a:pPr>
            <a:r>
              <a:rPr lang="en-US" sz="2400" dirty="0" smtClean="0">
                <a:solidFill>
                  <a:srgbClr val="303030"/>
                </a:solidFill>
              </a:rPr>
              <a:t>As the </a:t>
            </a:r>
            <a:r>
              <a:rPr lang="en-US" sz="2400" b="1" i="1" u="sng" dirty="0" smtClean="0">
                <a:solidFill>
                  <a:srgbClr val="303030"/>
                </a:solidFill>
              </a:rPr>
              <a:t>wave action pound the cliff</a:t>
            </a:r>
            <a:r>
              <a:rPr lang="en-US" sz="2400" dirty="0" smtClean="0">
                <a:solidFill>
                  <a:srgbClr val="303030"/>
                </a:solidFill>
              </a:rPr>
              <a:t>, </a:t>
            </a:r>
            <a:r>
              <a:rPr lang="en-US" sz="2400" b="1" i="1" u="sng" dirty="0" smtClean="0">
                <a:solidFill>
                  <a:srgbClr val="303030"/>
                </a:solidFill>
              </a:rPr>
              <a:t>the cliff will begin to “retreat” through the hydrologic power of the pounding of the waves</a:t>
            </a:r>
          </a:p>
          <a:p>
            <a:pPr lvl="2">
              <a:buFont typeface="Wingdings" panose="05000000000000000000" pitchFamily="2" charset="2"/>
              <a:buChar char="v"/>
              <a:defRPr/>
            </a:pPr>
            <a:r>
              <a:rPr lang="en-US" sz="2400" dirty="0" smtClean="0">
                <a:solidFill>
                  <a:srgbClr val="303030"/>
                </a:solidFill>
              </a:rPr>
              <a:t>This not always easy to detect at low water, but easy to detect during high water</a:t>
            </a:r>
            <a:endParaRPr lang="en-US" dirty="0">
              <a:solidFill>
                <a:srgbClr val="303030"/>
              </a:solidFill>
            </a:endParaRPr>
          </a:p>
        </p:txBody>
      </p:sp>
      <p:sp>
        <p:nvSpPr>
          <p:cNvPr id="3" name="Title 2"/>
          <p:cNvSpPr>
            <a:spLocks noGrp="1"/>
          </p:cNvSpPr>
          <p:nvPr>
            <p:ph type="title" idx="4294967295"/>
          </p:nvPr>
        </p:nvSpPr>
        <p:spPr>
          <a:xfrm>
            <a:off x="1143000" y="380999"/>
            <a:ext cx="6934200" cy="749135"/>
          </a:xfrm>
        </p:spPr>
        <p:txBody>
          <a:bodyPr>
            <a:normAutofit fontScale="90000"/>
          </a:bodyPr>
          <a:lstStyle/>
          <a:p>
            <a:pPr>
              <a:defRPr/>
            </a:pPr>
            <a:r>
              <a:rPr lang="en-US" dirty="0" smtClean="0"/>
              <a:t>Cliff Erosion</a:t>
            </a:r>
            <a:endParaRPr lang="en-US" dirty="0"/>
          </a:p>
        </p:txBody>
      </p:sp>
    </p:spTree>
    <p:extLst>
      <p:ext uri="{BB962C8B-B14F-4D97-AF65-F5344CB8AC3E}">
        <p14:creationId xmlns:p14="http://schemas.microsoft.com/office/powerpoint/2010/main" val="85950983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http://studyhallsuis.weebly.com/uploads/6/9/3/9/6939644/_7166585_ori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62200" y="473034"/>
            <a:ext cx="6019800" cy="5534786"/>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726374" y="473034"/>
            <a:ext cx="1600200" cy="1200329"/>
          </a:xfrm>
          <a:prstGeom prst="rect">
            <a:avLst/>
          </a:prstGeom>
          <a:noFill/>
        </p:spPr>
        <p:txBody>
          <a:bodyPr wrap="square" rtlCol="0">
            <a:spAutoFit/>
          </a:bodyPr>
          <a:lstStyle/>
          <a:p>
            <a:r>
              <a:rPr lang="en-US" sz="3600" dirty="0" smtClean="0">
                <a:latin typeface="+mj-lt"/>
              </a:rPr>
              <a:t>Cliff</a:t>
            </a:r>
          </a:p>
          <a:p>
            <a:r>
              <a:rPr lang="en-US" sz="3600" dirty="0" smtClean="0">
                <a:latin typeface="+mj-lt"/>
              </a:rPr>
              <a:t>Erosion</a:t>
            </a:r>
            <a:endParaRPr lang="en-US" sz="3600" dirty="0">
              <a:latin typeface="+mj-lt"/>
            </a:endParaRPr>
          </a:p>
        </p:txBody>
      </p:sp>
    </p:spTree>
    <p:extLst>
      <p:ext uri="{BB962C8B-B14F-4D97-AF65-F5344CB8AC3E}">
        <p14:creationId xmlns:p14="http://schemas.microsoft.com/office/powerpoint/2010/main" val="212989018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447800"/>
            <a:ext cx="8610600" cy="42247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2324100" y="681404"/>
            <a:ext cx="4572000" cy="707886"/>
          </a:xfrm>
          <a:prstGeom prst="rect">
            <a:avLst/>
          </a:prstGeom>
        </p:spPr>
        <p:txBody>
          <a:bodyPr>
            <a:spAutoFit/>
          </a:bodyPr>
          <a:lstStyle/>
          <a:p>
            <a:pPr lvl="0" algn="ctr"/>
            <a:r>
              <a:rPr lang="en-US" sz="4000" dirty="0" smtClean="0">
                <a:solidFill>
                  <a:prstClr val="black"/>
                </a:solidFill>
                <a:latin typeface="Impact"/>
              </a:rPr>
              <a:t>Cliff Erosion</a:t>
            </a:r>
            <a:endParaRPr lang="en-US" sz="4000" dirty="0">
              <a:solidFill>
                <a:prstClr val="black"/>
              </a:solidFill>
              <a:latin typeface="Impact"/>
            </a:endParaRPr>
          </a:p>
        </p:txBody>
      </p:sp>
    </p:spTree>
    <p:extLst>
      <p:ext uri="{BB962C8B-B14F-4D97-AF65-F5344CB8AC3E}">
        <p14:creationId xmlns:p14="http://schemas.microsoft.com/office/powerpoint/2010/main" val="234771171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457200" y="1219200"/>
            <a:ext cx="8534400" cy="5105400"/>
          </a:xfrm>
        </p:spPr>
        <p:txBody>
          <a:bodyPr>
            <a:normAutofit/>
          </a:bodyPr>
          <a:lstStyle/>
          <a:p>
            <a:pPr>
              <a:defRPr/>
            </a:pPr>
            <a:r>
              <a:rPr lang="en-US" sz="2200" b="1" i="1" u="sng" dirty="0" smtClean="0">
                <a:solidFill>
                  <a:srgbClr val="303030"/>
                </a:solidFill>
              </a:rPr>
              <a:t>Coastal </a:t>
            </a:r>
            <a:r>
              <a:rPr lang="en-US" sz="2200" b="1" i="1" u="sng" dirty="0" smtClean="0">
                <a:solidFill>
                  <a:srgbClr val="303030"/>
                </a:solidFill>
              </a:rPr>
              <a:t>processes </a:t>
            </a:r>
            <a:r>
              <a:rPr lang="en-US" sz="2200" b="1" i="1" u="sng" dirty="0" smtClean="0">
                <a:solidFill>
                  <a:srgbClr val="303030"/>
                </a:solidFill>
              </a:rPr>
              <a:t>are often linked to other natural hazards, such as earthquakes, volcanic eruptions, tsunamis, cyclones, flooding, landslides, subsidence, and climate </a:t>
            </a:r>
            <a:r>
              <a:rPr lang="en-US" sz="2200" b="1" i="1" u="sng" dirty="0" smtClean="0">
                <a:solidFill>
                  <a:srgbClr val="303030"/>
                </a:solidFill>
              </a:rPr>
              <a:t>change</a:t>
            </a:r>
            <a:r>
              <a:rPr lang="en-US" sz="2200" i="1" dirty="0" smtClean="0">
                <a:solidFill>
                  <a:srgbClr val="303030"/>
                </a:solidFill>
              </a:rPr>
              <a:t> </a:t>
            </a:r>
            <a:endParaRPr lang="en-US" sz="2200" i="1" dirty="0" smtClean="0">
              <a:solidFill>
                <a:srgbClr val="303030"/>
              </a:solidFill>
            </a:endParaRPr>
          </a:p>
          <a:p>
            <a:pPr marL="0" indent="0">
              <a:buNone/>
              <a:defRPr/>
            </a:pPr>
            <a:endParaRPr lang="en-US" sz="1600" dirty="0">
              <a:solidFill>
                <a:srgbClr val="303030"/>
              </a:solidFill>
            </a:endParaRPr>
          </a:p>
          <a:p>
            <a:pPr>
              <a:defRPr/>
            </a:pPr>
            <a:r>
              <a:rPr lang="en-US" sz="2200" dirty="0" smtClean="0">
                <a:solidFill>
                  <a:srgbClr val="303030"/>
                </a:solidFill>
              </a:rPr>
              <a:t>Besides natural hazards, there are the </a:t>
            </a:r>
            <a:r>
              <a:rPr lang="en-US" sz="2200" b="1" i="1" u="sng" dirty="0" smtClean="0">
                <a:solidFill>
                  <a:srgbClr val="303030"/>
                </a:solidFill>
              </a:rPr>
              <a:t>man-made hazards which seem to happen all to often.  </a:t>
            </a:r>
          </a:p>
          <a:p>
            <a:pPr lvl="1">
              <a:buFont typeface="Wingdings" panose="05000000000000000000" pitchFamily="2" charset="2"/>
              <a:buChar char="Ø"/>
              <a:defRPr/>
            </a:pPr>
            <a:r>
              <a:rPr lang="en-US" dirty="0" smtClean="0">
                <a:solidFill>
                  <a:srgbClr val="303030"/>
                </a:solidFill>
              </a:rPr>
              <a:t>Looking at the </a:t>
            </a:r>
            <a:r>
              <a:rPr lang="en-US" b="1" i="1" u="sng" dirty="0" smtClean="0">
                <a:solidFill>
                  <a:srgbClr val="303030"/>
                </a:solidFill>
              </a:rPr>
              <a:t>latest oil spill in the Gulf of Mexico </a:t>
            </a:r>
          </a:p>
          <a:p>
            <a:pPr lvl="2">
              <a:buFont typeface="Wingdings" panose="05000000000000000000" pitchFamily="2" charset="2"/>
              <a:buChar char="v"/>
              <a:defRPr/>
            </a:pPr>
            <a:r>
              <a:rPr lang="en-US" sz="2200" b="1" i="1" u="sng" dirty="0" smtClean="0">
                <a:solidFill>
                  <a:srgbClr val="303030"/>
                </a:solidFill>
              </a:rPr>
              <a:t>This oil spill </a:t>
            </a:r>
            <a:r>
              <a:rPr lang="en-US" sz="2200" dirty="0" smtClean="0">
                <a:solidFill>
                  <a:srgbClr val="303030"/>
                </a:solidFill>
              </a:rPr>
              <a:t>destroyed </a:t>
            </a:r>
            <a:r>
              <a:rPr lang="en-US" sz="2200" dirty="0" smtClean="0">
                <a:solidFill>
                  <a:srgbClr val="303030"/>
                </a:solidFill>
              </a:rPr>
              <a:t>beaches, </a:t>
            </a:r>
            <a:r>
              <a:rPr lang="en-US" sz="2200" dirty="0" smtClean="0">
                <a:solidFill>
                  <a:srgbClr val="303030"/>
                </a:solidFill>
              </a:rPr>
              <a:t>killed </a:t>
            </a:r>
            <a:r>
              <a:rPr lang="en-US" sz="2200" dirty="0" smtClean="0">
                <a:solidFill>
                  <a:srgbClr val="303030"/>
                </a:solidFill>
              </a:rPr>
              <a:t>wildlife, and </a:t>
            </a:r>
            <a:r>
              <a:rPr lang="en-US" sz="2200" dirty="0" err="1" smtClean="0">
                <a:solidFill>
                  <a:srgbClr val="303030"/>
                </a:solidFill>
              </a:rPr>
              <a:t>destroyedd</a:t>
            </a:r>
            <a:r>
              <a:rPr lang="en-US" sz="2200" dirty="0" smtClean="0">
                <a:solidFill>
                  <a:srgbClr val="303030"/>
                </a:solidFill>
              </a:rPr>
              <a:t> </a:t>
            </a:r>
            <a:r>
              <a:rPr lang="en-US" sz="2200" dirty="0" smtClean="0">
                <a:solidFill>
                  <a:srgbClr val="303030"/>
                </a:solidFill>
              </a:rPr>
              <a:t>the wetlands found along the Louisiana </a:t>
            </a:r>
            <a:r>
              <a:rPr lang="en-US" sz="2200" dirty="0" smtClean="0">
                <a:solidFill>
                  <a:srgbClr val="303030"/>
                </a:solidFill>
              </a:rPr>
              <a:t>Delta</a:t>
            </a:r>
          </a:p>
          <a:p>
            <a:pPr lvl="2">
              <a:buFont typeface="Wingdings" panose="05000000000000000000" pitchFamily="2" charset="2"/>
              <a:buChar char="v"/>
              <a:defRPr/>
            </a:pPr>
            <a:endParaRPr lang="en-US" sz="1400" dirty="0" smtClean="0">
              <a:solidFill>
                <a:srgbClr val="303030"/>
              </a:solidFill>
            </a:endParaRPr>
          </a:p>
          <a:p>
            <a:pPr>
              <a:defRPr/>
            </a:pPr>
            <a:r>
              <a:rPr lang="en-US" sz="2200" b="1" i="1" u="sng" dirty="0" smtClean="0">
                <a:solidFill>
                  <a:srgbClr val="303030"/>
                </a:solidFill>
              </a:rPr>
              <a:t>Other natural hazards that affect the coast</a:t>
            </a:r>
            <a:r>
              <a:rPr lang="en-US" sz="2200" dirty="0" smtClean="0">
                <a:solidFill>
                  <a:srgbClr val="303030"/>
                </a:solidFill>
              </a:rPr>
              <a:t>, such as: </a:t>
            </a:r>
            <a:r>
              <a:rPr lang="en-US" sz="2200" b="1" i="1" u="sng" dirty="0" smtClean="0">
                <a:solidFill>
                  <a:srgbClr val="303030"/>
                </a:solidFill>
              </a:rPr>
              <a:t>freshwater flooding of coastal plains, bays, and lagoons: and the mass wasting of cliffs along the ocean and lakes</a:t>
            </a:r>
            <a:endParaRPr lang="en-US" sz="2200" b="1" i="1" u="sng" dirty="0" smtClean="0">
              <a:solidFill>
                <a:srgbClr val="303030"/>
              </a:solidFill>
            </a:endParaRPr>
          </a:p>
        </p:txBody>
      </p:sp>
      <p:sp>
        <p:nvSpPr>
          <p:cNvPr id="3" name="Title 2"/>
          <p:cNvSpPr>
            <a:spLocks noGrp="1"/>
          </p:cNvSpPr>
          <p:nvPr>
            <p:ph type="title" idx="4294967295"/>
          </p:nvPr>
        </p:nvSpPr>
        <p:spPr>
          <a:xfrm>
            <a:off x="381000" y="381000"/>
            <a:ext cx="8382000" cy="879764"/>
          </a:xfrm>
        </p:spPr>
        <p:txBody>
          <a:bodyPr>
            <a:normAutofit/>
          </a:bodyPr>
          <a:lstStyle/>
          <a:p>
            <a:pPr>
              <a:defRPr/>
            </a:pPr>
            <a:r>
              <a:rPr lang="en-US" sz="3600" dirty="0" smtClean="0"/>
              <a:t>Linkages </a:t>
            </a:r>
            <a:r>
              <a:rPr lang="en-US" sz="3600" dirty="0" smtClean="0"/>
              <a:t>with Other Coastal</a:t>
            </a:r>
            <a:r>
              <a:rPr lang="en-US" sz="3600" dirty="0" smtClean="0"/>
              <a:t> Process</a:t>
            </a:r>
            <a:endParaRPr lang="en-US" sz="3600"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762000" y="990600"/>
            <a:ext cx="7696200" cy="4953000"/>
          </a:xfrm>
        </p:spPr>
        <p:txBody>
          <a:bodyPr>
            <a:normAutofit/>
          </a:bodyPr>
          <a:lstStyle/>
          <a:p>
            <a:pPr>
              <a:defRPr/>
            </a:pPr>
            <a:r>
              <a:rPr lang="en-US" sz="2400" dirty="0" smtClean="0">
                <a:solidFill>
                  <a:srgbClr val="303030"/>
                </a:solidFill>
              </a:rPr>
              <a:t>The </a:t>
            </a:r>
            <a:r>
              <a:rPr lang="en-US" sz="2400" b="1" i="1" u="sng" dirty="0" smtClean="0">
                <a:solidFill>
                  <a:srgbClr val="303030"/>
                </a:solidFill>
              </a:rPr>
              <a:t>beauty of coastal areas of the world</a:t>
            </a:r>
            <a:r>
              <a:rPr lang="en-US" sz="2400" dirty="0" smtClean="0">
                <a:solidFill>
                  <a:srgbClr val="303030"/>
                </a:solidFill>
              </a:rPr>
              <a:t> are one of the </a:t>
            </a:r>
            <a:r>
              <a:rPr lang="en-US" sz="2400" b="1" i="1" u="sng" dirty="0" smtClean="0">
                <a:solidFill>
                  <a:srgbClr val="303030"/>
                </a:solidFill>
              </a:rPr>
              <a:t>natural services of the coastal processes</a:t>
            </a:r>
          </a:p>
          <a:p>
            <a:pPr>
              <a:defRPr/>
            </a:pPr>
            <a:endParaRPr lang="en-US" sz="2400" dirty="0" smtClean="0">
              <a:solidFill>
                <a:srgbClr val="303030"/>
              </a:solidFill>
            </a:endParaRPr>
          </a:p>
          <a:p>
            <a:pPr>
              <a:defRPr/>
            </a:pPr>
            <a:r>
              <a:rPr lang="en-US" dirty="0" smtClean="0">
                <a:solidFill>
                  <a:srgbClr val="303030"/>
                </a:solidFill>
              </a:rPr>
              <a:t>There is also a </a:t>
            </a:r>
            <a:r>
              <a:rPr lang="en-US" b="1" i="1" u="sng" dirty="0" smtClean="0">
                <a:solidFill>
                  <a:srgbClr val="303030"/>
                </a:solidFill>
              </a:rPr>
              <a:t>renewal of the ecosystems through the coastal processes</a:t>
            </a:r>
          </a:p>
          <a:p>
            <a:pPr>
              <a:defRPr/>
            </a:pPr>
            <a:endParaRPr lang="en-US" dirty="0" smtClean="0">
              <a:solidFill>
                <a:srgbClr val="303030"/>
              </a:solidFill>
            </a:endParaRPr>
          </a:p>
          <a:p>
            <a:pPr>
              <a:defRPr/>
            </a:pPr>
            <a:r>
              <a:rPr lang="en-US" sz="2400" dirty="0" smtClean="0">
                <a:solidFill>
                  <a:srgbClr val="303030"/>
                </a:solidFill>
              </a:rPr>
              <a:t>There are the </a:t>
            </a:r>
            <a:r>
              <a:rPr lang="en-US" sz="2400" b="1" i="1" u="sng" dirty="0" smtClean="0">
                <a:solidFill>
                  <a:srgbClr val="303030"/>
                </a:solidFill>
              </a:rPr>
              <a:t>development of coral reefs which are areas wonderful areas for fish and mammals to live in</a:t>
            </a:r>
          </a:p>
          <a:p>
            <a:pPr>
              <a:defRPr/>
            </a:pPr>
            <a:endParaRPr lang="en-US" sz="2400" dirty="0" smtClean="0">
              <a:solidFill>
                <a:srgbClr val="303030"/>
              </a:solidFill>
            </a:endParaRPr>
          </a:p>
          <a:p>
            <a:pPr>
              <a:defRPr/>
            </a:pPr>
            <a:r>
              <a:rPr lang="en-US" dirty="0" smtClean="0">
                <a:solidFill>
                  <a:srgbClr val="303030"/>
                </a:solidFill>
              </a:rPr>
              <a:t>These </a:t>
            </a:r>
            <a:r>
              <a:rPr lang="en-US" b="1" i="1" u="sng" dirty="0" smtClean="0">
                <a:solidFill>
                  <a:srgbClr val="303030"/>
                </a:solidFill>
              </a:rPr>
              <a:t>beaches along coasts also give us great recreational areas for swimming, surfing, sailing and </a:t>
            </a:r>
            <a:r>
              <a:rPr lang="en-US" b="1" i="1" u="sng" dirty="0" smtClean="0">
                <a:solidFill>
                  <a:srgbClr val="303030"/>
                </a:solidFill>
              </a:rPr>
              <a:t>fishing</a:t>
            </a:r>
            <a:endParaRPr lang="en-US" sz="2400" b="1" i="1" u="sng" dirty="0" smtClean="0">
              <a:solidFill>
                <a:srgbClr val="303030"/>
              </a:solidFill>
            </a:endParaRPr>
          </a:p>
        </p:txBody>
      </p:sp>
      <p:sp>
        <p:nvSpPr>
          <p:cNvPr id="3" name="Title 2"/>
          <p:cNvSpPr>
            <a:spLocks noGrp="1"/>
          </p:cNvSpPr>
          <p:nvPr>
            <p:ph type="title" idx="4294967295"/>
          </p:nvPr>
        </p:nvSpPr>
        <p:spPr>
          <a:xfrm>
            <a:off x="457200" y="34636"/>
            <a:ext cx="8382000" cy="879764"/>
          </a:xfrm>
        </p:spPr>
        <p:txBody>
          <a:bodyPr>
            <a:normAutofit fontScale="90000"/>
          </a:bodyPr>
          <a:lstStyle/>
          <a:p>
            <a:pPr>
              <a:defRPr/>
            </a:pPr>
            <a:r>
              <a:rPr lang="en-US" sz="3600" dirty="0" smtClean="0"/>
              <a:t>Natural Service Functions of Coastal Processes</a:t>
            </a:r>
            <a:endParaRPr lang="en-US" sz="3600" dirty="0"/>
          </a:p>
        </p:txBody>
      </p:sp>
    </p:spTree>
    <p:extLst>
      <p:ext uri="{BB962C8B-B14F-4D97-AF65-F5344CB8AC3E}">
        <p14:creationId xmlns:p14="http://schemas.microsoft.com/office/powerpoint/2010/main" val="384715092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685800" y="1447800"/>
            <a:ext cx="7848600" cy="4530725"/>
          </a:xfrm>
        </p:spPr>
        <p:txBody>
          <a:bodyPr>
            <a:normAutofit fontScale="92500" lnSpcReduction="10000"/>
          </a:bodyPr>
          <a:lstStyle/>
          <a:p>
            <a:pPr>
              <a:defRPr/>
            </a:pPr>
            <a:r>
              <a:rPr lang="en-US" sz="2600" b="1" i="1" u="sng" dirty="0" smtClean="0"/>
              <a:t>Coral Coast</a:t>
            </a:r>
          </a:p>
          <a:p>
            <a:pPr lvl="1">
              <a:buFont typeface="Wingdings" panose="05000000000000000000" pitchFamily="2" charset="2"/>
              <a:buChar char="Ø"/>
              <a:defRPr/>
            </a:pPr>
            <a:r>
              <a:rPr lang="en-US" sz="2600" b="1" i="1" u="sng" dirty="0" smtClean="0"/>
              <a:t>Coral reefs </a:t>
            </a:r>
            <a:r>
              <a:rPr lang="en-US" sz="2600" dirty="0" smtClean="0"/>
              <a:t>or other </a:t>
            </a:r>
            <a:r>
              <a:rPr lang="en-US" sz="2600" b="1" i="1" u="sng" dirty="0" smtClean="0"/>
              <a:t>type of coral line formation found around islands in the tropics</a:t>
            </a:r>
          </a:p>
          <a:p>
            <a:pPr lvl="1">
              <a:buFont typeface="Wingdings" panose="05000000000000000000" pitchFamily="2" charset="2"/>
              <a:buChar char="Ø"/>
              <a:defRPr/>
            </a:pPr>
            <a:r>
              <a:rPr lang="en-US" sz="2600" b="1" i="1" u="sng" dirty="0" smtClean="0"/>
              <a:t>Critical element in development of coral reefs is a group of entozoan animals called stony corals</a:t>
            </a:r>
            <a:r>
              <a:rPr lang="en-US" sz="2600" dirty="0" smtClean="0"/>
              <a:t>.</a:t>
            </a:r>
          </a:p>
          <a:p>
            <a:pPr lvl="2">
              <a:buFont typeface="Wingdings" panose="05000000000000000000" pitchFamily="2" charset="2"/>
              <a:buChar char="v"/>
              <a:defRPr/>
            </a:pPr>
            <a:r>
              <a:rPr lang="en-US" sz="2600" dirty="0" smtClean="0"/>
              <a:t>Great Barrier Reef an </a:t>
            </a:r>
            <a:r>
              <a:rPr lang="en-US" sz="2600" dirty="0" smtClean="0"/>
              <a:t>example</a:t>
            </a:r>
          </a:p>
          <a:p>
            <a:pPr lvl="2">
              <a:buFont typeface="Wingdings" panose="05000000000000000000" pitchFamily="2" charset="2"/>
              <a:buChar char="v"/>
              <a:defRPr/>
            </a:pPr>
            <a:endParaRPr lang="en-US" sz="1700" dirty="0" smtClean="0"/>
          </a:p>
          <a:p>
            <a:pPr>
              <a:defRPr/>
            </a:pPr>
            <a:r>
              <a:rPr lang="en-US" sz="2600" b="1" i="1" u="sng" dirty="0" smtClean="0"/>
              <a:t>Volcanic coral reefs</a:t>
            </a:r>
          </a:p>
          <a:p>
            <a:pPr lvl="1">
              <a:buFont typeface="Wingdings" panose="05000000000000000000" pitchFamily="2" charset="2"/>
              <a:buChar char="Ø"/>
              <a:defRPr/>
            </a:pPr>
            <a:r>
              <a:rPr lang="en-US" sz="2600" b="1" i="1" u="sng" dirty="0" smtClean="0"/>
              <a:t>Coral animals accumulate around the volcano</a:t>
            </a:r>
          </a:p>
          <a:p>
            <a:pPr lvl="1">
              <a:buFont typeface="Wingdings" panose="05000000000000000000" pitchFamily="2" charset="2"/>
              <a:buChar char="Ø"/>
              <a:defRPr/>
            </a:pPr>
            <a:r>
              <a:rPr lang="en-US" sz="2600" dirty="0" smtClean="0"/>
              <a:t>As </a:t>
            </a:r>
            <a:r>
              <a:rPr lang="en-US" sz="2600" b="1" i="1" u="sng" dirty="0" smtClean="0"/>
              <a:t>coral increases the volcano sinks </a:t>
            </a:r>
          </a:p>
          <a:p>
            <a:pPr lvl="1">
              <a:buFont typeface="Wingdings" panose="05000000000000000000" pitchFamily="2" charset="2"/>
              <a:buChar char="Ø"/>
              <a:defRPr/>
            </a:pPr>
            <a:r>
              <a:rPr lang="en-US" sz="2600" dirty="0" smtClean="0"/>
              <a:t>When </a:t>
            </a:r>
            <a:r>
              <a:rPr lang="en-US" sz="2600" b="1" i="1" u="sng" dirty="0" smtClean="0"/>
              <a:t>volcano sinks completely the coral reef becomes an atoll</a:t>
            </a:r>
          </a:p>
        </p:txBody>
      </p:sp>
      <p:sp>
        <p:nvSpPr>
          <p:cNvPr id="3" name="Title 2"/>
          <p:cNvSpPr>
            <a:spLocks noGrp="1"/>
          </p:cNvSpPr>
          <p:nvPr>
            <p:ph type="title" idx="4294967295"/>
          </p:nvPr>
        </p:nvSpPr>
        <p:spPr>
          <a:xfrm>
            <a:off x="762000" y="-27709"/>
            <a:ext cx="7696200" cy="1143000"/>
          </a:xfrm>
        </p:spPr>
        <p:txBody>
          <a:bodyPr/>
          <a:lstStyle/>
          <a:p>
            <a:pPr>
              <a:defRPr/>
            </a:pPr>
            <a:r>
              <a:rPr lang="en-US" sz="3600" dirty="0" smtClean="0"/>
              <a:t>Natural Services of Coastal Processes</a:t>
            </a:r>
            <a:endParaRPr lang="en-US" sz="3600"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4" name="Picture 4" descr="http://ocean.si.edu/sites/default/files/imagecache/750xX/photos/BelizeBarrierReef.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98388" y="1524000"/>
            <a:ext cx="6851103" cy="4580304"/>
          </a:xfrm>
          <a:prstGeom prst="rect">
            <a:avLst/>
          </a:prstGeom>
          <a:noFill/>
          <a:extLst>
            <a:ext uri="{909E8E84-426E-40DD-AFC4-6F175D3DCCD1}">
              <a14:hiddenFill xmlns:a14="http://schemas.microsoft.com/office/drawing/2010/main">
                <a:solidFill>
                  <a:srgbClr val="FFFFFF"/>
                </a:solidFill>
              </a14:hiddenFill>
            </a:ext>
          </a:extLst>
        </p:spPr>
      </p:pic>
      <p:sp>
        <p:nvSpPr>
          <p:cNvPr id="6" name="Title 2"/>
          <p:cNvSpPr txBox="1">
            <a:spLocks/>
          </p:cNvSpPr>
          <p:nvPr/>
        </p:nvSpPr>
        <p:spPr>
          <a:xfrm>
            <a:off x="762000" y="-27709"/>
            <a:ext cx="7696200" cy="1143000"/>
          </a:xfrm>
          <a:prstGeom prst="rect">
            <a:avLst/>
          </a:prstGeom>
        </p:spPr>
        <p:txBody>
          <a:bodyPr vert="horz" lIns="91440" tIns="45720" rIns="91440" bIns="45720" rtlCol="0" anchor="b" anchorCtr="0">
            <a:normAutofit/>
          </a:bodyPr>
          <a:lstStyle>
            <a:lvl1pPr algn="ctr" defTabSz="914400" rtl="0" eaLnBrk="1" latinLnBrk="0" hangingPunct="1">
              <a:spcBef>
                <a:spcPct val="0"/>
              </a:spcBef>
              <a:buNone/>
              <a:defRPr sz="48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fontAlgn="auto">
              <a:spcAft>
                <a:spcPts val="0"/>
              </a:spcAft>
              <a:defRPr/>
            </a:pPr>
            <a:r>
              <a:rPr lang="en-US" sz="3600" dirty="0" smtClean="0"/>
              <a:t>Volcanic Coral Reef</a:t>
            </a:r>
            <a:endParaRPr lang="en-US" sz="3600" dirty="0"/>
          </a:p>
        </p:txBody>
      </p:sp>
    </p:spTree>
    <p:extLst>
      <p:ext uri="{BB962C8B-B14F-4D97-AF65-F5344CB8AC3E}">
        <p14:creationId xmlns:p14="http://schemas.microsoft.com/office/powerpoint/2010/main" val="39877737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533400" y="304800"/>
            <a:ext cx="8229600" cy="838200"/>
          </a:xfrm>
        </p:spPr>
        <p:txBody>
          <a:bodyPr>
            <a:normAutofit/>
          </a:bodyPr>
          <a:lstStyle/>
          <a:p>
            <a:pPr>
              <a:defRPr/>
            </a:pPr>
            <a:r>
              <a:rPr lang="en-US" sz="3600" dirty="0" smtClean="0"/>
              <a:t>Introduction to Coastal Hazards</a:t>
            </a:r>
            <a:endParaRPr lang="en-US" sz="3600" dirty="0"/>
          </a:p>
        </p:txBody>
      </p:sp>
      <p:sp>
        <p:nvSpPr>
          <p:cNvPr id="3" name="Text Placeholder 2"/>
          <p:cNvSpPr>
            <a:spLocks noGrp="1"/>
          </p:cNvSpPr>
          <p:nvPr>
            <p:ph type="body" idx="4294967295"/>
          </p:nvPr>
        </p:nvSpPr>
        <p:spPr>
          <a:xfrm>
            <a:off x="228600" y="1371600"/>
            <a:ext cx="8382000" cy="4724400"/>
          </a:xfrm>
        </p:spPr>
        <p:txBody>
          <a:bodyPr>
            <a:normAutofit/>
          </a:bodyPr>
          <a:lstStyle/>
          <a:p>
            <a:pPr>
              <a:defRPr/>
            </a:pPr>
            <a:r>
              <a:rPr lang="en-US" dirty="0" smtClean="0"/>
              <a:t>The most </a:t>
            </a:r>
            <a:r>
              <a:rPr lang="en-US" b="1" u="sng" dirty="0" smtClean="0"/>
              <a:t>serious coastal hazards </a:t>
            </a:r>
            <a:r>
              <a:rPr lang="en-US" dirty="0" smtClean="0"/>
              <a:t>are:</a:t>
            </a:r>
          </a:p>
          <a:p>
            <a:pPr lvl="1">
              <a:buFont typeface="Wingdings" panose="05000000000000000000" pitchFamily="2" charset="2"/>
              <a:buChar char="Ø"/>
              <a:defRPr/>
            </a:pPr>
            <a:r>
              <a:rPr lang="en-US" b="1" i="1" u="sng" dirty="0" smtClean="0"/>
              <a:t>Strong coastal currents </a:t>
            </a:r>
            <a:r>
              <a:rPr lang="en-US" dirty="0" smtClean="0"/>
              <a:t>including:</a:t>
            </a:r>
          </a:p>
          <a:p>
            <a:pPr lvl="2">
              <a:buFont typeface="Wingdings" panose="05000000000000000000" pitchFamily="2" charset="2"/>
              <a:buChar char="v"/>
              <a:defRPr/>
            </a:pPr>
            <a:r>
              <a:rPr lang="en-US" i="1" u="sng" dirty="0" smtClean="0"/>
              <a:t>Rip Currents </a:t>
            </a:r>
            <a:r>
              <a:rPr lang="en-US" dirty="0" smtClean="0"/>
              <a:t>generated in the surf zone </a:t>
            </a:r>
          </a:p>
          <a:p>
            <a:pPr lvl="2">
              <a:buFont typeface="Wingdings" panose="05000000000000000000" pitchFamily="2" charset="2"/>
              <a:buChar char="v"/>
              <a:defRPr/>
            </a:pPr>
            <a:r>
              <a:rPr lang="en-US" i="1" u="sng" dirty="0" smtClean="0"/>
              <a:t>Tidal currents </a:t>
            </a:r>
            <a:r>
              <a:rPr lang="en-US" dirty="0" smtClean="0"/>
              <a:t>in narrow bays and channels</a:t>
            </a:r>
          </a:p>
          <a:p>
            <a:pPr lvl="1">
              <a:buFont typeface="Wingdings" panose="05000000000000000000" pitchFamily="2" charset="2"/>
              <a:buChar char="Ø"/>
              <a:defRPr/>
            </a:pPr>
            <a:r>
              <a:rPr lang="en-US" b="1" i="1" u="sng" dirty="0" smtClean="0"/>
              <a:t>Coastal erosion</a:t>
            </a:r>
            <a:r>
              <a:rPr lang="en-US" dirty="0" smtClean="0"/>
              <a:t>, which continues to produce considerable property damage that requires human adjustment</a:t>
            </a:r>
          </a:p>
          <a:p>
            <a:pPr lvl="1">
              <a:buFont typeface="Wingdings" panose="05000000000000000000" pitchFamily="2" charset="2"/>
              <a:buChar char="Ø"/>
              <a:defRPr/>
            </a:pPr>
            <a:r>
              <a:rPr lang="en-US" b="1" i="1" u="sng" dirty="0" smtClean="0"/>
              <a:t>Storm surge</a:t>
            </a:r>
            <a:r>
              <a:rPr lang="en-US" dirty="0" smtClean="0"/>
              <a:t> from </a:t>
            </a:r>
            <a:r>
              <a:rPr lang="en-US" i="1" u="sng" dirty="0" smtClean="0"/>
              <a:t>tropical and extratropical cyclones</a:t>
            </a:r>
            <a:r>
              <a:rPr lang="en-US" dirty="0" smtClean="0"/>
              <a:t>, which claims many lives and causes enormous amounts of property damage every year</a:t>
            </a:r>
          </a:p>
          <a:p>
            <a:pPr lvl="1">
              <a:buFont typeface="Wingdings" panose="05000000000000000000" pitchFamily="2" charset="2"/>
              <a:buChar char="Ø"/>
              <a:defRPr/>
            </a:pPr>
            <a:r>
              <a:rPr lang="en-US" b="1" i="1" u="sng" dirty="0" smtClean="0"/>
              <a:t>Tsunamis</a:t>
            </a:r>
            <a:r>
              <a:rPr lang="en-US" dirty="0" smtClean="0"/>
              <a:t>, which are </a:t>
            </a:r>
            <a:r>
              <a:rPr lang="en-US" i="1" u="sng" dirty="0" smtClean="0"/>
              <a:t>particularly hazardous to coastal areas </a:t>
            </a:r>
            <a:r>
              <a:rPr lang="en-US" dirty="0" smtClean="0"/>
              <a:t>of the </a:t>
            </a:r>
            <a:r>
              <a:rPr lang="en-US" i="1" u="sng" dirty="0" smtClean="0"/>
              <a:t>Pacific Ocean </a:t>
            </a:r>
          </a:p>
        </p:txBody>
      </p:sp>
    </p:spTree>
    <p:extLst>
      <p:ext uri="{BB962C8B-B14F-4D97-AF65-F5344CB8AC3E}">
        <p14:creationId xmlns:p14="http://schemas.microsoft.com/office/powerpoint/2010/main" val="210508937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533400" y="914400"/>
            <a:ext cx="7696200" cy="5334000"/>
          </a:xfrm>
        </p:spPr>
        <p:txBody>
          <a:bodyPr>
            <a:noAutofit/>
          </a:bodyPr>
          <a:lstStyle/>
          <a:p>
            <a:pPr lvl="0">
              <a:buClr>
                <a:srgbClr val="AD0101"/>
              </a:buClr>
              <a:defRPr/>
            </a:pPr>
            <a:r>
              <a:rPr lang="en-US" b="1" u="sng" dirty="0" smtClean="0"/>
              <a:t>Human interference with natural shore processes has caused considerable  coastal erosion </a:t>
            </a:r>
          </a:p>
          <a:p>
            <a:pPr>
              <a:buClr>
                <a:srgbClr val="AD0101"/>
              </a:buClr>
              <a:defRPr/>
            </a:pPr>
            <a:r>
              <a:rPr lang="en-US" dirty="0" smtClean="0"/>
              <a:t>Most </a:t>
            </a:r>
            <a:r>
              <a:rPr lang="en-US" b="1" i="1" u="sng" dirty="0" smtClean="0"/>
              <a:t>problems arise </a:t>
            </a:r>
            <a:r>
              <a:rPr lang="en-US" dirty="0" smtClean="0"/>
              <a:t>in areas that are </a:t>
            </a:r>
            <a:r>
              <a:rPr lang="en-US" b="1" i="1" u="sng" dirty="0" smtClean="0"/>
              <a:t>highly populated and developed</a:t>
            </a:r>
            <a:endParaRPr lang="en-US" b="1" i="1" u="sng" dirty="0" smtClean="0"/>
          </a:p>
          <a:p>
            <a:pPr lvl="1">
              <a:buClr>
                <a:srgbClr val="AD0101"/>
              </a:buClr>
              <a:buFont typeface="Wingdings" panose="05000000000000000000" pitchFamily="2" charset="2"/>
              <a:buChar char="Ø"/>
              <a:defRPr/>
            </a:pPr>
            <a:r>
              <a:rPr lang="en-US" dirty="0" smtClean="0"/>
              <a:t>Efforts to </a:t>
            </a:r>
            <a:r>
              <a:rPr lang="en-US" dirty="0" smtClean="0"/>
              <a:t>stop </a:t>
            </a:r>
            <a:r>
              <a:rPr lang="en-US" b="1" i="1" u="sng" dirty="0" smtClean="0"/>
              <a:t>coastal erosion </a:t>
            </a:r>
            <a:r>
              <a:rPr lang="en-US" dirty="0" smtClean="0"/>
              <a:t>involve </a:t>
            </a:r>
            <a:r>
              <a:rPr lang="en-US" b="1" i="1" u="sng" dirty="0" smtClean="0"/>
              <a:t>engineering structures to impede the </a:t>
            </a:r>
            <a:r>
              <a:rPr lang="en-US" b="1" i="1" u="sng" dirty="0" smtClean="0"/>
              <a:t>littoral transport</a:t>
            </a:r>
            <a:endParaRPr lang="en-US" b="1" i="1" u="sng" dirty="0" smtClean="0"/>
          </a:p>
          <a:p>
            <a:pPr lvl="1">
              <a:buClr>
                <a:srgbClr val="AD0101"/>
              </a:buClr>
              <a:buFont typeface="Wingdings" panose="05000000000000000000" pitchFamily="2" charset="2"/>
              <a:buChar char="Ø"/>
              <a:defRPr/>
            </a:pPr>
            <a:r>
              <a:rPr lang="en-US" dirty="0" smtClean="0"/>
              <a:t>These </a:t>
            </a:r>
            <a:r>
              <a:rPr lang="en-US" b="1" i="1" u="sng" dirty="0" smtClean="0"/>
              <a:t>artificial barriers interrupt the movement of sand, causing beaches to grow in some areas and erode in </a:t>
            </a:r>
            <a:r>
              <a:rPr lang="en-US" b="1" i="1" u="sng" dirty="0" smtClean="0"/>
              <a:t>others thus damaging valuable beachfront property</a:t>
            </a:r>
            <a:endParaRPr lang="en-US" b="1" i="1" u="sng" dirty="0" smtClean="0"/>
          </a:p>
          <a:p>
            <a:pPr lvl="1">
              <a:buClr>
                <a:srgbClr val="AD0101"/>
              </a:buClr>
              <a:buFont typeface="Wingdings" panose="05000000000000000000" pitchFamily="2" charset="2"/>
              <a:buChar char="Ø"/>
              <a:defRPr/>
            </a:pPr>
            <a:r>
              <a:rPr lang="en-US" dirty="0" smtClean="0"/>
              <a:t>This </a:t>
            </a:r>
            <a:r>
              <a:rPr lang="en-US" b="1" i="1" u="sng" dirty="0" smtClean="0"/>
              <a:t>type of human interaction is especially prevalent in the coastal areas of the US </a:t>
            </a:r>
            <a:endParaRPr lang="en-US" b="1" i="1" u="sng" dirty="0" smtClean="0"/>
          </a:p>
          <a:p>
            <a:pPr lvl="1">
              <a:buClr>
                <a:srgbClr val="AD0101"/>
              </a:buClr>
              <a:buFont typeface="Wingdings" panose="05000000000000000000" pitchFamily="2" charset="2"/>
              <a:buChar char="Ø"/>
              <a:defRPr/>
            </a:pPr>
            <a:endParaRPr lang="en-US" dirty="0" smtClean="0"/>
          </a:p>
        </p:txBody>
      </p:sp>
      <p:sp>
        <p:nvSpPr>
          <p:cNvPr id="3" name="Title 2"/>
          <p:cNvSpPr>
            <a:spLocks noGrp="1"/>
          </p:cNvSpPr>
          <p:nvPr>
            <p:ph type="title" idx="4294967295"/>
          </p:nvPr>
        </p:nvSpPr>
        <p:spPr>
          <a:xfrm>
            <a:off x="533400" y="0"/>
            <a:ext cx="8305800" cy="990600"/>
          </a:xfrm>
        </p:spPr>
        <p:txBody>
          <a:bodyPr>
            <a:normAutofit/>
          </a:bodyPr>
          <a:lstStyle/>
          <a:p>
            <a:pPr>
              <a:defRPr/>
            </a:pPr>
            <a:r>
              <a:rPr lang="en-US" sz="3600" dirty="0" smtClean="0"/>
              <a:t>Human Interaction with Coastal Processes</a:t>
            </a:r>
            <a:endParaRPr lang="en-US" sz="3600"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533400" y="990600"/>
            <a:ext cx="8077200" cy="4953000"/>
          </a:xfrm>
        </p:spPr>
        <p:txBody>
          <a:bodyPr>
            <a:noAutofit/>
          </a:bodyPr>
          <a:lstStyle/>
          <a:p>
            <a:pPr>
              <a:buClr>
                <a:srgbClr val="AD0101"/>
              </a:buClr>
              <a:defRPr/>
            </a:pPr>
            <a:r>
              <a:rPr lang="en-US" sz="2200" b="1" i="1" u="sng" dirty="0" smtClean="0">
                <a:solidFill>
                  <a:srgbClr val="303030"/>
                </a:solidFill>
              </a:rPr>
              <a:t>There are many different structure and adjustment made to the coastal areas to alleviate the problems that were made by our intervention </a:t>
            </a:r>
          </a:p>
          <a:p>
            <a:pPr lvl="1">
              <a:buClr>
                <a:srgbClr val="AD0101"/>
              </a:buClr>
              <a:buFont typeface="Wingdings" panose="05000000000000000000" pitchFamily="2" charset="2"/>
              <a:buChar char="Ø"/>
              <a:defRPr/>
            </a:pPr>
            <a:r>
              <a:rPr lang="en-US" sz="2000" b="1" i="1" u="sng" dirty="0" smtClean="0">
                <a:solidFill>
                  <a:srgbClr val="303030"/>
                </a:solidFill>
              </a:rPr>
              <a:t>Dams</a:t>
            </a:r>
            <a:r>
              <a:rPr lang="en-US" sz="2000" dirty="0" smtClean="0">
                <a:solidFill>
                  <a:srgbClr val="303030"/>
                </a:solidFill>
              </a:rPr>
              <a:t> </a:t>
            </a:r>
            <a:r>
              <a:rPr lang="en-US" sz="2000" dirty="0">
                <a:solidFill>
                  <a:srgbClr val="303030"/>
                </a:solidFill>
              </a:rPr>
              <a:t>- built so less sediment reaches the mouth of rivers </a:t>
            </a:r>
          </a:p>
          <a:p>
            <a:pPr lvl="2">
              <a:buClr>
                <a:srgbClr val="AD0101"/>
              </a:buClr>
              <a:buFont typeface="Wingdings" panose="05000000000000000000" pitchFamily="2" charset="2"/>
              <a:buChar char="v"/>
              <a:defRPr/>
            </a:pPr>
            <a:r>
              <a:rPr lang="en-US" dirty="0">
                <a:solidFill>
                  <a:srgbClr val="303030"/>
                </a:solidFill>
              </a:rPr>
              <a:t>Changes beaches</a:t>
            </a:r>
          </a:p>
          <a:p>
            <a:pPr lvl="1">
              <a:buClr>
                <a:srgbClr val="AD0101"/>
              </a:buClr>
              <a:buFont typeface="Wingdings" panose="05000000000000000000" pitchFamily="2" charset="2"/>
              <a:buChar char="Ø"/>
              <a:defRPr/>
            </a:pPr>
            <a:r>
              <a:rPr lang="en-US" sz="2000" b="1" i="1" u="sng" dirty="0">
                <a:solidFill>
                  <a:srgbClr val="303030"/>
                </a:solidFill>
              </a:rPr>
              <a:t>Artificial structures </a:t>
            </a:r>
            <a:r>
              <a:rPr lang="en-US" sz="2000" dirty="0">
                <a:solidFill>
                  <a:srgbClr val="303030"/>
                </a:solidFill>
              </a:rPr>
              <a:t>- built to stabilize beaches </a:t>
            </a:r>
          </a:p>
          <a:p>
            <a:pPr lvl="2">
              <a:buClr>
                <a:srgbClr val="AD0101"/>
              </a:buClr>
              <a:buFont typeface="Wingdings" panose="05000000000000000000" pitchFamily="2" charset="2"/>
              <a:buChar char="v"/>
              <a:defRPr/>
            </a:pPr>
            <a:r>
              <a:rPr lang="en-US" dirty="0">
                <a:solidFill>
                  <a:srgbClr val="303030"/>
                </a:solidFill>
              </a:rPr>
              <a:t>Reduces sediment transport down shore</a:t>
            </a:r>
          </a:p>
          <a:p>
            <a:pPr lvl="2">
              <a:buClr>
                <a:srgbClr val="AD0101"/>
              </a:buClr>
              <a:buFont typeface="Wingdings" panose="05000000000000000000" pitchFamily="2" charset="2"/>
              <a:buChar char="v"/>
              <a:defRPr/>
            </a:pPr>
            <a:r>
              <a:rPr lang="en-US" dirty="0">
                <a:solidFill>
                  <a:srgbClr val="303030"/>
                </a:solidFill>
              </a:rPr>
              <a:t>Dumping tons of sand up-current from beach, doesn’t </a:t>
            </a:r>
            <a:r>
              <a:rPr lang="en-US" dirty="0" smtClean="0">
                <a:solidFill>
                  <a:srgbClr val="303030"/>
                </a:solidFill>
              </a:rPr>
              <a:t>work</a:t>
            </a:r>
            <a:endParaRPr lang="en-US" dirty="0" smtClean="0"/>
          </a:p>
          <a:p>
            <a:pPr lvl="1">
              <a:buFont typeface="Wingdings" panose="05000000000000000000" pitchFamily="2" charset="2"/>
              <a:buChar char="Ø"/>
              <a:defRPr/>
            </a:pPr>
            <a:r>
              <a:rPr lang="en-US" sz="2000" b="1" i="1" u="sng" dirty="0" smtClean="0"/>
              <a:t>Groin</a:t>
            </a:r>
            <a:r>
              <a:rPr lang="en-US" sz="2000" dirty="0" smtClean="0"/>
              <a:t> – short wall or dam built from a beach to impede longshore currents and force sand deposition</a:t>
            </a:r>
          </a:p>
          <a:p>
            <a:pPr lvl="2">
              <a:buFont typeface="Wingdings" panose="05000000000000000000" pitchFamily="2" charset="2"/>
              <a:buChar char="v"/>
              <a:defRPr/>
            </a:pPr>
            <a:r>
              <a:rPr lang="en-US" dirty="0" smtClean="0"/>
              <a:t>Problem erosion breaks down the groin </a:t>
            </a:r>
          </a:p>
          <a:p>
            <a:pPr lvl="2">
              <a:buFont typeface="Wingdings" panose="05000000000000000000" pitchFamily="2" charset="2"/>
              <a:buChar char="v"/>
              <a:defRPr/>
            </a:pPr>
            <a:r>
              <a:rPr lang="en-US" dirty="0" smtClean="0"/>
              <a:t>A field of groins are </a:t>
            </a:r>
            <a:r>
              <a:rPr lang="en-US" dirty="0" smtClean="0"/>
              <a:t>built</a:t>
            </a:r>
          </a:p>
          <a:p>
            <a:pPr lvl="1">
              <a:buFont typeface="Wingdings" panose="05000000000000000000" pitchFamily="2" charset="2"/>
              <a:buChar char="Ø"/>
              <a:defRPr/>
            </a:pPr>
            <a:r>
              <a:rPr lang="en-US" sz="2000" b="1" i="1" u="sng" dirty="0" smtClean="0"/>
              <a:t>Seawalls</a:t>
            </a:r>
            <a:r>
              <a:rPr lang="en-US" sz="2000" dirty="0" smtClean="0"/>
              <a:t> – Structures built on land parallel to the coastline to retard erosion and protect buildings from damage</a:t>
            </a:r>
            <a:endParaRPr lang="en-US" sz="2000" dirty="0" smtClean="0"/>
          </a:p>
        </p:txBody>
      </p:sp>
      <p:sp>
        <p:nvSpPr>
          <p:cNvPr id="3" name="Title 2"/>
          <p:cNvSpPr>
            <a:spLocks noGrp="1"/>
          </p:cNvSpPr>
          <p:nvPr>
            <p:ph type="title" idx="4294967295"/>
          </p:nvPr>
        </p:nvSpPr>
        <p:spPr>
          <a:xfrm>
            <a:off x="381000" y="-228600"/>
            <a:ext cx="8305800" cy="1143000"/>
          </a:xfrm>
        </p:spPr>
        <p:txBody>
          <a:bodyPr>
            <a:normAutofit/>
          </a:bodyPr>
          <a:lstStyle/>
          <a:p>
            <a:pPr>
              <a:defRPr/>
            </a:pPr>
            <a:r>
              <a:rPr lang="en-US" sz="3600" dirty="0" smtClean="0"/>
              <a:t>Human Alterations on Coastal Areas</a:t>
            </a:r>
            <a:endParaRPr lang="en-US" sz="3600" dirty="0"/>
          </a:p>
        </p:txBody>
      </p:sp>
      <p:graphicFrame>
        <p:nvGraphicFramePr>
          <p:cNvPr id="8194" name="Object 2"/>
          <p:cNvGraphicFramePr>
            <a:graphicFrameLocks noChangeAspect="1"/>
          </p:cNvGraphicFramePr>
          <p:nvPr>
            <p:extLst>
              <p:ext uri="{D42A27DB-BD31-4B8C-83A1-F6EECF244321}">
                <p14:modId xmlns:p14="http://schemas.microsoft.com/office/powerpoint/2010/main" val="3575755015"/>
              </p:ext>
            </p:extLst>
          </p:nvPr>
        </p:nvGraphicFramePr>
        <p:xfrm>
          <a:off x="0" y="6146862"/>
          <a:ext cx="1739900" cy="687387"/>
        </p:xfrm>
        <a:graphic>
          <a:graphicData uri="http://schemas.openxmlformats.org/presentationml/2006/ole">
            <mc:AlternateContent xmlns:mc="http://schemas.openxmlformats.org/markup-compatibility/2006">
              <mc:Choice xmlns:v="urn:schemas-microsoft-com:vml" Requires="v">
                <p:oleObj spid="_x0000_s15395" name="Packager Shell Object" showAsIcon="1" r:id="rId3" imgW="1739880" imgH="686880" progId="Package">
                  <p:embed/>
                </p:oleObj>
              </mc:Choice>
              <mc:Fallback>
                <p:oleObj name="Packager Shell Object" showAsIcon="1" r:id="rId3" imgW="1739880" imgH="686880" progId="Package">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6146862"/>
                        <a:ext cx="1739900" cy="687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1193491873"/>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228600" y="914400"/>
            <a:ext cx="8763000" cy="5105400"/>
          </a:xfrm>
        </p:spPr>
        <p:txBody>
          <a:bodyPr>
            <a:noAutofit/>
          </a:bodyPr>
          <a:lstStyle/>
          <a:p>
            <a:pPr>
              <a:buFont typeface="Wingdings" panose="05000000000000000000" pitchFamily="2" charset="2"/>
              <a:buChar char="Ø"/>
              <a:defRPr/>
            </a:pPr>
            <a:r>
              <a:rPr lang="en-US" sz="2000" b="1" i="1" u="sng" dirty="0" smtClean="0"/>
              <a:t>Jetties</a:t>
            </a:r>
            <a:r>
              <a:rPr lang="en-US" sz="2000" b="1" u="sng" dirty="0" smtClean="0"/>
              <a:t> </a:t>
            </a:r>
            <a:r>
              <a:rPr lang="en-US" sz="2000" dirty="0" smtClean="0"/>
              <a:t>– Built in pairs on either side of a river or harbor entrance</a:t>
            </a:r>
          </a:p>
          <a:p>
            <a:pPr lvl="1">
              <a:buFont typeface="Wingdings" panose="05000000000000000000" pitchFamily="2" charset="2"/>
              <a:buChar char="v"/>
              <a:defRPr/>
            </a:pPr>
            <a:r>
              <a:rPr lang="en-US" sz="2000" dirty="0" smtClean="0"/>
              <a:t>Confines the flow of water into a narrow zone</a:t>
            </a:r>
          </a:p>
          <a:p>
            <a:pPr lvl="1">
              <a:buFont typeface="Wingdings" panose="05000000000000000000" pitchFamily="2" charset="2"/>
              <a:buChar char="v"/>
              <a:defRPr/>
            </a:pPr>
            <a:r>
              <a:rPr lang="en-US" sz="2000" dirty="0" smtClean="0"/>
              <a:t>Keeping the sand in motion and inhibiting its deposition in the navigation channel</a:t>
            </a:r>
            <a:endParaRPr lang="en-US" sz="2000" b="1" u="sng" dirty="0" smtClean="0">
              <a:solidFill>
                <a:srgbClr val="303030"/>
              </a:solidFill>
            </a:endParaRPr>
          </a:p>
          <a:p>
            <a:pPr lvl="0">
              <a:buClr>
                <a:srgbClr val="AD0101"/>
              </a:buClr>
              <a:defRPr/>
            </a:pPr>
            <a:r>
              <a:rPr lang="en-US" sz="2000" b="1" i="1" u="sng" dirty="0" smtClean="0">
                <a:solidFill>
                  <a:srgbClr val="303030"/>
                </a:solidFill>
              </a:rPr>
              <a:t>Spits</a:t>
            </a:r>
            <a:r>
              <a:rPr lang="en-US" sz="2000" dirty="0" smtClean="0">
                <a:solidFill>
                  <a:srgbClr val="303030"/>
                </a:solidFill>
              </a:rPr>
              <a:t> - Growing linear deposit of material attached to the land extending into open water in a down-current direction</a:t>
            </a:r>
          </a:p>
          <a:p>
            <a:pPr lvl="1">
              <a:buClr>
                <a:srgbClr val="AD0101"/>
              </a:buClr>
              <a:buFont typeface="Wingdings" panose="05000000000000000000" pitchFamily="2" charset="2"/>
              <a:buChar char="Ø"/>
              <a:defRPr/>
            </a:pPr>
            <a:r>
              <a:rPr lang="en-US" sz="2000" b="1" i="1" u="sng" dirty="0" smtClean="0">
                <a:solidFill>
                  <a:srgbClr val="303030"/>
                </a:solidFill>
              </a:rPr>
              <a:t>Baymouth Bar </a:t>
            </a:r>
            <a:r>
              <a:rPr lang="en-US" sz="2000" dirty="0" smtClean="0">
                <a:solidFill>
                  <a:srgbClr val="303030"/>
                </a:solidFill>
              </a:rPr>
              <a:t>– (bay barrier) a spit that progresses across a bay or form a lagoon</a:t>
            </a:r>
          </a:p>
          <a:p>
            <a:pPr lvl="1">
              <a:buClr>
                <a:srgbClr val="AD0101"/>
              </a:buClr>
              <a:buFont typeface="Wingdings" panose="05000000000000000000" pitchFamily="2" charset="2"/>
              <a:buChar char="Ø"/>
              <a:defRPr/>
            </a:pPr>
            <a:r>
              <a:rPr lang="en-US" sz="2000" b="1" i="1" u="sng" dirty="0" smtClean="0">
                <a:solidFill>
                  <a:srgbClr val="303030"/>
                </a:solidFill>
              </a:rPr>
              <a:t>Tombolo</a:t>
            </a:r>
            <a:r>
              <a:rPr lang="en-US" sz="2000" dirty="0" smtClean="0">
                <a:solidFill>
                  <a:srgbClr val="303030"/>
                </a:solidFill>
              </a:rPr>
              <a:t> – spit shape is caused by conflicting water movements- forms a hook</a:t>
            </a:r>
          </a:p>
          <a:p>
            <a:pPr lvl="0">
              <a:buClr>
                <a:srgbClr val="AD0101"/>
              </a:buClr>
              <a:defRPr/>
            </a:pPr>
            <a:r>
              <a:rPr lang="en-US" sz="2000" b="1" i="1" u="sng" dirty="0" smtClean="0">
                <a:solidFill>
                  <a:srgbClr val="303030"/>
                </a:solidFill>
              </a:rPr>
              <a:t>Barrier Island</a:t>
            </a:r>
            <a:r>
              <a:rPr lang="en-US" sz="2000" b="1" i="1" dirty="0" smtClean="0">
                <a:solidFill>
                  <a:srgbClr val="303030"/>
                </a:solidFill>
              </a:rPr>
              <a:t> </a:t>
            </a:r>
            <a:r>
              <a:rPr lang="en-US" sz="2000" dirty="0" smtClean="0">
                <a:solidFill>
                  <a:srgbClr val="303030"/>
                </a:solidFill>
              </a:rPr>
              <a:t>- A long narrow sandbar built up in a shallow offshore waters</a:t>
            </a:r>
          </a:p>
          <a:p>
            <a:pPr lvl="1">
              <a:buClr>
                <a:srgbClr val="AD0101"/>
              </a:buClr>
              <a:buFont typeface="Wingdings" panose="05000000000000000000" pitchFamily="2" charset="2"/>
              <a:buChar char="Ø"/>
              <a:defRPr/>
            </a:pPr>
            <a:r>
              <a:rPr lang="en-US" sz="2000" dirty="0" smtClean="0">
                <a:solidFill>
                  <a:srgbClr val="303030"/>
                </a:solidFill>
              </a:rPr>
              <a:t>Results from the </a:t>
            </a:r>
            <a:r>
              <a:rPr lang="en-US" sz="2000" i="1" u="sng" dirty="0" smtClean="0">
                <a:solidFill>
                  <a:srgbClr val="303030"/>
                </a:solidFill>
              </a:rPr>
              <a:t>heaping up of debris where long waves begin to break in shallow waters of continental shelves</a:t>
            </a:r>
          </a:p>
          <a:p>
            <a:pPr lvl="0">
              <a:buClr>
                <a:srgbClr val="AD0101"/>
              </a:buClr>
              <a:defRPr/>
            </a:pPr>
            <a:r>
              <a:rPr lang="en-US" sz="2000" b="1" i="1" u="sng" dirty="0" smtClean="0">
                <a:solidFill>
                  <a:srgbClr val="303030"/>
                </a:solidFill>
              </a:rPr>
              <a:t>Lagoon</a:t>
            </a:r>
            <a:r>
              <a:rPr lang="en-US" sz="2000" b="1" u="sng" dirty="0" smtClean="0">
                <a:solidFill>
                  <a:srgbClr val="303030"/>
                </a:solidFill>
              </a:rPr>
              <a:t> </a:t>
            </a:r>
            <a:r>
              <a:rPr lang="en-US" sz="2000" dirty="0" smtClean="0">
                <a:solidFill>
                  <a:srgbClr val="303030"/>
                </a:solidFill>
              </a:rPr>
              <a:t>- A body of water between the mainland and a spit or baymouth bar of salty or brackish water</a:t>
            </a:r>
            <a:endParaRPr lang="en-US" sz="2000" dirty="0">
              <a:solidFill>
                <a:srgbClr val="303030"/>
              </a:solidFill>
            </a:endParaRPr>
          </a:p>
        </p:txBody>
      </p:sp>
      <p:sp>
        <p:nvSpPr>
          <p:cNvPr id="3" name="Title 2"/>
          <p:cNvSpPr>
            <a:spLocks noGrp="1"/>
          </p:cNvSpPr>
          <p:nvPr>
            <p:ph type="title" idx="4294967295"/>
          </p:nvPr>
        </p:nvSpPr>
        <p:spPr>
          <a:xfrm>
            <a:off x="914400" y="34636"/>
            <a:ext cx="6934200" cy="879764"/>
          </a:xfrm>
        </p:spPr>
        <p:txBody>
          <a:bodyPr>
            <a:normAutofit/>
          </a:bodyPr>
          <a:lstStyle/>
          <a:p>
            <a:pPr>
              <a:defRPr/>
            </a:pPr>
            <a:r>
              <a:rPr lang="en-US" sz="3600" dirty="0" smtClean="0"/>
              <a:t>Human Alternations Coastal Areas</a:t>
            </a:r>
            <a:endParaRPr lang="en-US" sz="3600" dirty="0"/>
          </a:p>
        </p:txBody>
      </p:sp>
    </p:spTree>
    <p:extLst>
      <p:ext uri="{BB962C8B-B14F-4D97-AF65-F5344CB8AC3E}">
        <p14:creationId xmlns:p14="http://schemas.microsoft.com/office/powerpoint/2010/main" val="264689034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8" name="Picture 4" descr="http://njscuba.net/zzz_biology/beach_erosion_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4157" y="1905000"/>
            <a:ext cx="7731886" cy="3657600"/>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685800" y="609600"/>
            <a:ext cx="7848600" cy="707886"/>
          </a:xfrm>
          <a:prstGeom prst="rect">
            <a:avLst/>
          </a:prstGeom>
        </p:spPr>
        <p:txBody>
          <a:bodyPr wrap="square">
            <a:spAutoFit/>
          </a:bodyPr>
          <a:lstStyle/>
          <a:p>
            <a:pPr algn="ctr"/>
            <a:r>
              <a:rPr lang="en-US" sz="4000" dirty="0">
                <a:latin typeface="+mj-lt"/>
              </a:rPr>
              <a:t>Human Alternations Coastal Areas</a:t>
            </a: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685800" y="990600"/>
            <a:ext cx="7010400" cy="5334000"/>
          </a:xfrm>
        </p:spPr>
        <p:txBody>
          <a:bodyPr>
            <a:noAutofit/>
          </a:bodyPr>
          <a:lstStyle/>
          <a:p>
            <a:pPr>
              <a:buClr>
                <a:srgbClr val="AD0101"/>
              </a:buClr>
              <a:defRPr/>
            </a:pPr>
            <a:r>
              <a:rPr lang="en-US" dirty="0" smtClean="0"/>
              <a:t>People generally </a:t>
            </a:r>
            <a:r>
              <a:rPr lang="en-US" b="1" i="1" u="sng" dirty="0" smtClean="0"/>
              <a:t>perceive land as being stable and </a:t>
            </a:r>
            <a:r>
              <a:rPr lang="en-US" b="1" i="1" u="sng" dirty="0" smtClean="0"/>
              <a:t>permanent</a:t>
            </a:r>
          </a:p>
          <a:p>
            <a:pPr>
              <a:buClr>
                <a:srgbClr val="AD0101"/>
              </a:buClr>
              <a:defRPr/>
            </a:pPr>
            <a:endParaRPr lang="en-US" dirty="0" smtClean="0"/>
          </a:p>
          <a:p>
            <a:pPr>
              <a:buClr>
                <a:srgbClr val="AD0101"/>
              </a:buClr>
              <a:defRPr/>
            </a:pPr>
            <a:r>
              <a:rPr lang="en-US" dirty="0" smtClean="0"/>
              <a:t>This is appropriate for many areas, but </a:t>
            </a:r>
            <a:r>
              <a:rPr lang="en-US" b="1" i="1" u="sng" dirty="0" smtClean="0"/>
              <a:t>coastlines are dynamic, shorelines erode, accumulate, and move in time frames of months and </a:t>
            </a:r>
            <a:r>
              <a:rPr lang="en-US" b="1" i="1" u="sng" dirty="0" smtClean="0"/>
              <a:t>years</a:t>
            </a:r>
          </a:p>
          <a:p>
            <a:pPr>
              <a:buClr>
                <a:srgbClr val="AD0101"/>
              </a:buClr>
              <a:defRPr/>
            </a:pPr>
            <a:endParaRPr lang="en-US" dirty="0" smtClean="0"/>
          </a:p>
          <a:p>
            <a:pPr>
              <a:buClr>
                <a:srgbClr val="AD0101"/>
              </a:buClr>
              <a:defRPr/>
            </a:pPr>
            <a:r>
              <a:rPr lang="en-US" dirty="0" smtClean="0"/>
              <a:t>Even though </a:t>
            </a:r>
            <a:r>
              <a:rPr lang="en-US" b="1" i="1" u="sng" dirty="0" smtClean="0"/>
              <a:t>people are told of the dangers of the erosion of coastal areas, they keep building closer, they treat them with no care, and they don’t realize the damage they do in a very short </a:t>
            </a:r>
            <a:r>
              <a:rPr lang="en-US" b="1" i="1" u="sng" dirty="0" smtClean="0"/>
              <a:t>time</a:t>
            </a:r>
          </a:p>
          <a:p>
            <a:pPr>
              <a:buClr>
                <a:srgbClr val="AD0101"/>
              </a:buClr>
              <a:defRPr/>
            </a:pPr>
            <a:endParaRPr lang="en-US" dirty="0" smtClean="0"/>
          </a:p>
        </p:txBody>
      </p:sp>
      <p:sp>
        <p:nvSpPr>
          <p:cNvPr id="3" name="Title 2"/>
          <p:cNvSpPr>
            <a:spLocks noGrp="1"/>
          </p:cNvSpPr>
          <p:nvPr>
            <p:ph type="title" idx="4294967295"/>
          </p:nvPr>
        </p:nvSpPr>
        <p:spPr>
          <a:xfrm>
            <a:off x="381000" y="-228600"/>
            <a:ext cx="8305800" cy="1143000"/>
          </a:xfrm>
        </p:spPr>
        <p:txBody>
          <a:bodyPr>
            <a:normAutofit fontScale="90000"/>
          </a:bodyPr>
          <a:lstStyle/>
          <a:p>
            <a:pPr>
              <a:defRPr/>
            </a:pPr>
            <a:r>
              <a:rPr lang="en-US" sz="3600" dirty="0" smtClean="0"/>
              <a:t>Perception of and Adjustment to Coastal Hazards</a:t>
            </a:r>
            <a:endParaRPr lang="en-US" sz="3600" dirty="0"/>
          </a:p>
        </p:txBody>
      </p:sp>
    </p:spTree>
    <p:extLst>
      <p:ext uri="{BB962C8B-B14F-4D97-AF65-F5344CB8AC3E}">
        <p14:creationId xmlns:p14="http://schemas.microsoft.com/office/powerpoint/2010/main" val="1103608437"/>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381000" y="990600"/>
            <a:ext cx="8534400" cy="5334000"/>
          </a:xfrm>
        </p:spPr>
        <p:txBody>
          <a:bodyPr>
            <a:noAutofit/>
          </a:bodyPr>
          <a:lstStyle/>
          <a:p>
            <a:pPr>
              <a:buClr>
                <a:srgbClr val="AD0101"/>
              </a:buClr>
              <a:defRPr/>
            </a:pPr>
            <a:r>
              <a:rPr lang="en-US" sz="2300" dirty="0" smtClean="0"/>
              <a:t>There are </a:t>
            </a:r>
            <a:r>
              <a:rPr lang="en-US" sz="2300" b="1" i="1" u="sng" dirty="0" smtClean="0"/>
              <a:t>ways we can adjust to shorelines with strong currents, coastal erosion, and rising sea level</a:t>
            </a:r>
            <a:r>
              <a:rPr lang="en-US" sz="2300" dirty="0" smtClean="0"/>
              <a:t>.</a:t>
            </a:r>
            <a:endParaRPr lang="en-US" sz="2300" dirty="0"/>
          </a:p>
          <a:p>
            <a:pPr>
              <a:buClr>
                <a:srgbClr val="AD0101"/>
              </a:buClr>
              <a:defRPr/>
            </a:pPr>
            <a:r>
              <a:rPr lang="en-US" sz="2300" dirty="0" smtClean="0"/>
              <a:t>There are </a:t>
            </a:r>
            <a:r>
              <a:rPr lang="en-US" sz="2300" b="1" i="1" u="sng" dirty="0" smtClean="0"/>
              <a:t>three adjustments that will help with coastal erosion </a:t>
            </a:r>
            <a:r>
              <a:rPr lang="en-US" sz="2300" b="1" i="1" u="sng" dirty="0" smtClean="0"/>
              <a:t>categories</a:t>
            </a:r>
          </a:p>
          <a:p>
            <a:pPr>
              <a:buClr>
                <a:srgbClr val="AD0101"/>
              </a:buClr>
              <a:defRPr/>
            </a:pPr>
            <a:endParaRPr lang="en-US" sz="2300" b="1" i="1" u="sng" dirty="0" smtClean="0"/>
          </a:p>
          <a:p>
            <a:pPr lvl="1">
              <a:buClr>
                <a:srgbClr val="AD0101"/>
              </a:buClr>
              <a:buFont typeface="Wingdings" panose="05000000000000000000" pitchFamily="2" charset="2"/>
              <a:buChar char="Ø"/>
              <a:defRPr/>
            </a:pPr>
            <a:r>
              <a:rPr lang="en-US" sz="2300" b="1" i="1" u="sng" dirty="0" smtClean="0"/>
              <a:t>Beach nourishment that tends to imitate natural processes –the “soft solution”</a:t>
            </a:r>
          </a:p>
          <a:p>
            <a:pPr lvl="1">
              <a:buClr>
                <a:srgbClr val="AD0101"/>
              </a:buClr>
              <a:buFont typeface="Wingdings" panose="05000000000000000000" pitchFamily="2" charset="2"/>
              <a:buChar char="Ø"/>
              <a:defRPr/>
            </a:pPr>
            <a:r>
              <a:rPr lang="en-US" sz="2300" b="1" i="1" u="sng" dirty="0" smtClean="0"/>
              <a:t>Shoreline stabilization through structures, such as groins and seawalls– “hard solution”</a:t>
            </a:r>
          </a:p>
          <a:p>
            <a:pPr lvl="1">
              <a:buClr>
                <a:srgbClr val="AD0101"/>
              </a:buClr>
              <a:buFont typeface="Wingdings" panose="05000000000000000000" pitchFamily="2" charset="2"/>
              <a:buChar char="Ø"/>
              <a:defRPr/>
            </a:pPr>
            <a:r>
              <a:rPr lang="en-US" sz="2300" b="1" i="1" u="sng" dirty="0" smtClean="0"/>
              <a:t>Land-use change that attempts t avoid the problem by not building in hazardous areas or by relocation of threatened buildings – the “managed retreat solution.”</a:t>
            </a:r>
          </a:p>
        </p:txBody>
      </p:sp>
      <p:sp>
        <p:nvSpPr>
          <p:cNvPr id="3" name="Title 2"/>
          <p:cNvSpPr>
            <a:spLocks noGrp="1"/>
          </p:cNvSpPr>
          <p:nvPr>
            <p:ph type="title" idx="4294967295"/>
          </p:nvPr>
        </p:nvSpPr>
        <p:spPr>
          <a:xfrm>
            <a:off x="381000" y="533400"/>
            <a:ext cx="8305800" cy="762000"/>
          </a:xfrm>
        </p:spPr>
        <p:txBody>
          <a:bodyPr>
            <a:normAutofit/>
          </a:bodyPr>
          <a:lstStyle/>
          <a:p>
            <a:pPr>
              <a:defRPr/>
            </a:pPr>
            <a:r>
              <a:rPr lang="en-US" sz="3600" dirty="0" smtClean="0"/>
              <a:t>Adjustment to Coastal Hazards</a:t>
            </a:r>
            <a:endParaRPr lang="en-US" sz="3600" dirty="0"/>
          </a:p>
        </p:txBody>
      </p:sp>
    </p:spTree>
    <p:extLst>
      <p:ext uri="{BB962C8B-B14F-4D97-AF65-F5344CB8AC3E}">
        <p14:creationId xmlns:p14="http://schemas.microsoft.com/office/powerpoint/2010/main" val="177855006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533400" y="457200"/>
            <a:ext cx="8229600" cy="685800"/>
          </a:xfrm>
        </p:spPr>
        <p:txBody>
          <a:bodyPr>
            <a:normAutofit/>
          </a:bodyPr>
          <a:lstStyle/>
          <a:p>
            <a:pPr>
              <a:defRPr/>
            </a:pPr>
            <a:r>
              <a:rPr lang="en-US" sz="3600" dirty="0" smtClean="0"/>
              <a:t>Coastal Processes</a:t>
            </a:r>
            <a:endParaRPr lang="en-US" sz="3600" dirty="0"/>
          </a:p>
        </p:txBody>
      </p:sp>
      <p:sp>
        <p:nvSpPr>
          <p:cNvPr id="3" name="Text Placeholder 2"/>
          <p:cNvSpPr>
            <a:spLocks noGrp="1"/>
          </p:cNvSpPr>
          <p:nvPr>
            <p:ph type="body" idx="4294967295"/>
          </p:nvPr>
        </p:nvSpPr>
        <p:spPr>
          <a:xfrm>
            <a:off x="228600" y="990600"/>
            <a:ext cx="8686800" cy="5105400"/>
          </a:xfrm>
        </p:spPr>
        <p:txBody>
          <a:bodyPr>
            <a:normAutofit fontScale="92500" lnSpcReduction="20000"/>
          </a:bodyPr>
          <a:lstStyle/>
          <a:p>
            <a:pPr marL="0" indent="0">
              <a:buNone/>
              <a:defRPr/>
            </a:pPr>
            <a:r>
              <a:rPr lang="en-US" sz="2800" b="1" u="sng" dirty="0" smtClean="0"/>
              <a:t>Waves</a:t>
            </a:r>
          </a:p>
          <a:p>
            <a:pPr>
              <a:defRPr/>
            </a:pPr>
            <a:r>
              <a:rPr lang="en-US" dirty="0" smtClean="0"/>
              <a:t>Affect only a </a:t>
            </a:r>
            <a:r>
              <a:rPr lang="en-US" b="1" i="1" dirty="0" smtClean="0"/>
              <a:t>tiny fraction</a:t>
            </a:r>
            <a:r>
              <a:rPr lang="en-US" dirty="0" smtClean="0"/>
              <a:t> of the total Earth’s surface</a:t>
            </a:r>
          </a:p>
          <a:p>
            <a:pPr>
              <a:defRPr/>
            </a:pPr>
            <a:r>
              <a:rPr lang="en-US" b="1" u="sng" dirty="0" smtClean="0"/>
              <a:t>Creates a landscape almost totally different from any other </a:t>
            </a:r>
          </a:p>
          <a:p>
            <a:pPr lvl="1">
              <a:buFont typeface="Wingdings" panose="05000000000000000000" pitchFamily="2" charset="2"/>
              <a:buChar char="Ø"/>
              <a:defRPr/>
            </a:pPr>
            <a:r>
              <a:rPr lang="en-US" sz="2400" b="1" i="1" u="sng" dirty="0" smtClean="0"/>
              <a:t>Waves are agents of erosion</a:t>
            </a:r>
          </a:p>
          <a:p>
            <a:pPr lvl="1">
              <a:buFont typeface="Wingdings" panose="05000000000000000000" pitchFamily="2" charset="2"/>
              <a:buChar char="Ø"/>
              <a:defRPr/>
            </a:pPr>
            <a:r>
              <a:rPr lang="en-US" sz="2400" b="1" i="1" u="sng" dirty="0" smtClean="0"/>
              <a:t>Currents are agents of transportation and deposition</a:t>
            </a:r>
          </a:p>
          <a:p>
            <a:pPr lvl="1">
              <a:buFont typeface="Wingdings" panose="05000000000000000000" pitchFamily="2" charset="2"/>
              <a:buChar char="Ø"/>
              <a:defRPr/>
            </a:pPr>
            <a:r>
              <a:rPr lang="en-US" sz="2400" b="1" i="1" u="sng" dirty="0" smtClean="0"/>
              <a:t>Creates notable land features</a:t>
            </a:r>
          </a:p>
          <a:p>
            <a:pPr lvl="2">
              <a:buFont typeface="Wingdings" panose="05000000000000000000" pitchFamily="2" charset="2"/>
              <a:buChar char="v"/>
              <a:defRPr/>
            </a:pPr>
            <a:r>
              <a:rPr lang="en-US" sz="2400" dirty="0" smtClean="0"/>
              <a:t>Such as: </a:t>
            </a:r>
            <a:r>
              <a:rPr lang="en-US" sz="2400" i="1" u="sng" dirty="0" smtClean="0"/>
              <a:t>Rocky cliffs, headlands, beaches, and sandbars</a:t>
            </a:r>
          </a:p>
          <a:p>
            <a:pPr>
              <a:defRPr/>
            </a:pPr>
            <a:r>
              <a:rPr lang="en-US" b="1" i="1" u="sng" dirty="0" smtClean="0"/>
              <a:t>Beaches are the area of transition </a:t>
            </a:r>
            <a:r>
              <a:rPr lang="en-US" dirty="0" smtClean="0"/>
              <a:t>between </a:t>
            </a:r>
            <a:r>
              <a:rPr lang="en-US" u="sng" dirty="0" smtClean="0"/>
              <a:t>shoreline and water</a:t>
            </a:r>
          </a:p>
          <a:p>
            <a:pPr>
              <a:defRPr/>
            </a:pPr>
            <a:r>
              <a:rPr lang="en-US" b="1" i="1" u="sng" dirty="0" smtClean="0"/>
              <a:t>Waves that batter the coast</a:t>
            </a:r>
            <a:r>
              <a:rPr lang="en-US" b="1" i="1" dirty="0" smtClean="0"/>
              <a:t> </a:t>
            </a:r>
            <a:r>
              <a:rPr lang="en-US" dirty="0" smtClean="0"/>
              <a:t>are </a:t>
            </a:r>
            <a:r>
              <a:rPr lang="en-US" u="sng" dirty="0" smtClean="0"/>
              <a:t>generated by offshore winds</a:t>
            </a:r>
            <a:r>
              <a:rPr lang="en-US" dirty="0" smtClean="0"/>
              <a:t>, sometimes </a:t>
            </a:r>
            <a:r>
              <a:rPr lang="en-US" u="sng" dirty="0" smtClean="0"/>
              <a:t>thousands of miles away from the shore they reach</a:t>
            </a:r>
          </a:p>
          <a:p>
            <a:pPr>
              <a:defRPr/>
            </a:pPr>
            <a:r>
              <a:rPr lang="en-US" b="1" i="1" u="sng" dirty="0" smtClean="0"/>
              <a:t>Wind blowing over the water produces friction along the water’s surface </a:t>
            </a:r>
          </a:p>
          <a:p>
            <a:pPr>
              <a:defRPr/>
            </a:pPr>
            <a:r>
              <a:rPr lang="en-US" dirty="0" smtClean="0"/>
              <a:t>As this </a:t>
            </a:r>
            <a:r>
              <a:rPr lang="en-US" b="1" i="1" u="sng" dirty="0" smtClean="0"/>
              <a:t>friction is created, it transfers some of its energy to the water and produces waves</a:t>
            </a:r>
            <a:endParaRPr lang="en-US" i="1" dirty="0" smtClean="0"/>
          </a:p>
          <a:p>
            <a:pPr>
              <a:defRPr/>
            </a:pPr>
            <a:r>
              <a:rPr lang="en-US" dirty="0" smtClean="0"/>
              <a:t>The </a:t>
            </a:r>
            <a:r>
              <a:rPr lang="en-US" b="1" i="1" u="sng" dirty="0" smtClean="0"/>
              <a:t>waves then expend their energy at the shoreline</a:t>
            </a:r>
          </a:p>
        </p:txBody>
      </p:sp>
    </p:spTree>
    <p:extLst>
      <p:ext uri="{BB962C8B-B14F-4D97-AF65-F5344CB8AC3E}">
        <p14:creationId xmlns:p14="http://schemas.microsoft.com/office/powerpoint/2010/main" val="10345768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228600" y="1295400"/>
            <a:ext cx="8534400" cy="4800600"/>
          </a:xfrm>
        </p:spPr>
        <p:txBody>
          <a:bodyPr>
            <a:normAutofit/>
          </a:bodyPr>
          <a:lstStyle/>
          <a:p>
            <a:pPr>
              <a:defRPr/>
            </a:pPr>
            <a:r>
              <a:rPr lang="en-US" b="1" u="sng" dirty="0" smtClean="0"/>
              <a:t>Waves vary in their Size and Shape </a:t>
            </a:r>
          </a:p>
          <a:p>
            <a:pPr>
              <a:defRPr/>
            </a:pPr>
            <a:r>
              <a:rPr lang="en-US" b="1" u="sng" dirty="0" smtClean="0"/>
              <a:t>The size of the waves in the ocean or on a lake depends</a:t>
            </a:r>
            <a:r>
              <a:rPr lang="en-US" dirty="0" smtClean="0"/>
              <a:t> on a combination of:</a:t>
            </a:r>
          </a:p>
          <a:p>
            <a:pPr lvl="1">
              <a:buFont typeface="Wingdings" panose="05000000000000000000" pitchFamily="2" charset="2"/>
              <a:buChar char="Ø"/>
              <a:defRPr/>
            </a:pPr>
            <a:r>
              <a:rPr lang="en-US" sz="2400" b="1" i="1" u="sng" dirty="0" smtClean="0"/>
              <a:t>The velocity of the wind</a:t>
            </a:r>
            <a:r>
              <a:rPr lang="en-US" sz="2400" dirty="0" smtClean="0"/>
              <a:t>: </a:t>
            </a:r>
            <a:r>
              <a:rPr lang="en-US" sz="2400" i="1" u="sng" dirty="0" smtClean="0"/>
              <a:t>the stronger the wind speed, the larger the waves</a:t>
            </a:r>
          </a:p>
          <a:p>
            <a:pPr lvl="1">
              <a:buFont typeface="Wingdings" panose="05000000000000000000" pitchFamily="2" charset="2"/>
              <a:buChar char="Ø"/>
              <a:defRPr/>
            </a:pPr>
            <a:r>
              <a:rPr lang="en-US" sz="2400" b="1" i="1" u="sng" dirty="0" smtClean="0"/>
              <a:t>The duration of the wind</a:t>
            </a:r>
            <a:r>
              <a:rPr lang="en-US" sz="2400" dirty="0" smtClean="0"/>
              <a:t>: </a:t>
            </a:r>
            <a:r>
              <a:rPr lang="en-US" sz="2400" i="1" u="sng" dirty="0" smtClean="0"/>
              <a:t>the longer lasting the wind, during storms, the more energy is forced on the water, creating larger waves</a:t>
            </a:r>
          </a:p>
          <a:p>
            <a:pPr lvl="1">
              <a:buFont typeface="Wingdings" panose="05000000000000000000" pitchFamily="2" charset="2"/>
              <a:buChar char="Ø"/>
              <a:defRPr/>
            </a:pPr>
            <a:r>
              <a:rPr lang="en-US" sz="2400" b="1" i="1" u="sng" dirty="0" smtClean="0"/>
              <a:t>The distance that the wind blows across the water surface: this is the fetch</a:t>
            </a:r>
            <a:r>
              <a:rPr lang="en-US" sz="2400" i="1" dirty="0" smtClean="0"/>
              <a:t>. </a:t>
            </a:r>
            <a:r>
              <a:rPr lang="en-US" sz="2400" dirty="0" smtClean="0"/>
              <a:t> </a:t>
            </a:r>
            <a:r>
              <a:rPr lang="en-US" sz="2400" i="1" u="sng" dirty="0" smtClean="0"/>
              <a:t>A longer fetch allows larger waves to form.  This is more effective in the ocean than in a lake</a:t>
            </a:r>
          </a:p>
        </p:txBody>
      </p:sp>
      <p:sp>
        <p:nvSpPr>
          <p:cNvPr id="3" name="Title 2"/>
          <p:cNvSpPr>
            <a:spLocks noGrp="1"/>
          </p:cNvSpPr>
          <p:nvPr>
            <p:ph type="title" idx="4294967295"/>
          </p:nvPr>
        </p:nvSpPr>
        <p:spPr>
          <a:xfrm>
            <a:off x="914400" y="304799"/>
            <a:ext cx="6934200" cy="824345"/>
          </a:xfrm>
        </p:spPr>
        <p:txBody>
          <a:bodyPr/>
          <a:lstStyle/>
          <a:p>
            <a:pPr>
              <a:defRPr/>
            </a:pPr>
            <a:r>
              <a:rPr lang="en-US" dirty="0" smtClean="0"/>
              <a:t>Waves</a:t>
            </a:r>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2654302871"/>
              </p:ext>
            </p:extLst>
          </p:nvPr>
        </p:nvGraphicFramePr>
        <p:xfrm>
          <a:off x="152400" y="6248400"/>
          <a:ext cx="1200150" cy="439738"/>
        </p:xfrm>
        <a:graphic>
          <a:graphicData uri="http://schemas.openxmlformats.org/presentationml/2006/ole">
            <mc:AlternateContent xmlns:mc="http://schemas.openxmlformats.org/markup-compatibility/2006">
              <mc:Choice xmlns:v="urn:schemas-microsoft-com:vml" Requires="v">
                <p:oleObj spid="_x0000_s17431" name="Packager Shell Object" showAsIcon="1" r:id="rId3" imgW="1199880" imgH="439560" progId="Package">
                  <p:embed/>
                </p:oleObj>
              </mc:Choice>
              <mc:Fallback>
                <p:oleObj name="Packager Shell Object" showAsIcon="1" r:id="rId3" imgW="1199880" imgH="439560" progId="Package">
                  <p:embed/>
                  <p:pic>
                    <p:nvPicPr>
                      <p:cNvPr id="0" name=""/>
                      <p:cNvPicPr/>
                      <p:nvPr/>
                    </p:nvPicPr>
                    <p:blipFill>
                      <a:blip r:embed="rId4"/>
                      <a:stretch>
                        <a:fillRect/>
                      </a:stretch>
                    </p:blipFill>
                    <p:spPr>
                      <a:xfrm>
                        <a:off x="152400" y="6248400"/>
                        <a:ext cx="1200150" cy="439738"/>
                      </a:xfrm>
                      <a:prstGeom prst="rect">
                        <a:avLst/>
                      </a:prstGeom>
                    </p:spPr>
                  </p:pic>
                </p:oleObj>
              </mc:Fallback>
            </mc:AlternateContent>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https://ec.gc.ca/meteo-weather/279AC7ED-E09D-4E2A-A884-57321EA46B24/figure3b-1_e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80233" y="1447800"/>
            <a:ext cx="7088284" cy="4708184"/>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2581275" y="511314"/>
            <a:ext cx="3886200" cy="707886"/>
          </a:xfrm>
          <a:prstGeom prst="rect">
            <a:avLst/>
          </a:prstGeom>
        </p:spPr>
        <p:txBody>
          <a:bodyPr wrap="square">
            <a:spAutoFit/>
          </a:bodyPr>
          <a:lstStyle/>
          <a:p>
            <a:pPr algn="ctr"/>
            <a:r>
              <a:rPr lang="en-US" sz="4000" dirty="0">
                <a:latin typeface="+mj-lt"/>
              </a:rPr>
              <a:t>Waves</a:t>
            </a:r>
          </a:p>
        </p:txBody>
      </p:sp>
    </p:spTree>
    <p:extLst>
      <p:ext uri="{BB962C8B-B14F-4D97-AF65-F5344CB8AC3E}">
        <p14:creationId xmlns:p14="http://schemas.microsoft.com/office/powerpoint/2010/main" val="26204869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762000" y="-76200"/>
            <a:ext cx="7391400" cy="1143000"/>
          </a:xfrm>
        </p:spPr>
        <p:txBody>
          <a:bodyPr/>
          <a:lstStyle/>
          <a:p>
            <a:pPr>
              <a:defRPr/>
            </a:pPr>
            <a:r>
              <a:rPr lang="en-US" sz="3600" dirty="0" smtClean="0"/>
              <a:t>Parts and Measurements of Waves</a:t>
            </a:r>
            <a:endParaRPr lang="en-US" sz="3600" dirty="0"/>
          </a:p>
        </p:txBody>
      </p:sp>
      <p:sp>
        <p:nvSpPr>
          <p:cNvPr id="3" name="Text Placeholder 2"/>
          <p:cNvSpPr>
            <a:spLocks noGrp="1"/>
          </p:cNvSpPr>
          <p:nvPr>
            <p:ph type="body" idx="4294967295"/>
          </p:nvPr>
        </p:nvSpPr>
        <p:spPr>
          <a:xfrm>
            <a:off x="152400" y="1371600"/>
            <a:ext cx="8839200" cy="4530725"/>
          </a:xfrm>
        </p:spPr>
        <p:txBody>
          <a:bodyPr>
            <a:normAutofit/>
          </a:bodyPr>
          <a:lstStyle/>
          <a:p>
            <a:pPr>
              <a:defRPr/>
            </a:pPr>
            <a:r>
              <a:rPr lang="en-US" sz="2600" b="1" i="1" u="sng" dirty="0" smtClean="0"/>
              <a:t>Wave amplitude- </a:t>
            </a:r>
            <a:r>
              <a:rPr lang="en-US" sz="2600" dirty="0" smtClean="0"/>
              <a:t>½ the height of the vertical distance from still water either to the crest or the trough</a:t>
            </a:r>
          </a:p>
          <a:p>
            <a:pPr>
              <a:defRPr/>
            </a:pPr>
            <a:endParaRPr lang="en-US" sz="1100" dirty="0" smtClean="0"/>
          </a:p>
          <a:p>
            <a:pPr>
              <a:defRPr/>
            </a:pPr>
            <a:r>
              <a:rPr lang="en-US" sz="2600" b="1" i="1" u="sng" dirty="0" smtClean="0"/>
              <a:t>Waves often travel great distances across deep water with little change in the shape or speed</a:t>
            </a:r>
          </a:p>
          <a:p>
            <a:pPr>
              <a:defRPr/>
            </a:pPr>
            <a:endParaRPr lang="en-US" sz="1100" dirty="0" smtClean="0"/>
          </a:p>
          <a:p>
            <a:pPr>
              <a:defRPr/>
            </a:pPr>
            <a:r>
              <a:rPr lang="en-US" sz="2600" b="1" dirty="0" smtClean="0"/>
              <a:t>BUT</a:t>
            </a:r>
            <a:r>
              <a:rPr lang="en-US" sz="2600" dirty="0" smtClean="0"/>
              <a:t> </a:t>
            </a:r>
            <a:r>
              <a:rPr lang="en-US" sz="2600" b="1" i="1" u="sng" dirty="0" smtClean="0"/>
              <a:t>when a wave reaches shallow water changes happen: </a:t>
            </a:r>
          </a:p>
          <a:p>
            <a:pPr>
              <a:defRPr/>
            </a:pPr>
            <a:endParaRPr lang="en-US" sz="1100" dirty="0" smtClean="0"/>
          </a:p>
          <a:p>
            <a:pPr>
              <a:defRPr/>
            </a:pPr>
            <a:r>
              <a:rPr lang="en-US" sz="2600" b="1" i="1" u="sng" dirty="0" smtClean="0"/>
              <a:t>When water depth becomes equal to half the wave length, wave motion begins to be effected by the frictional drag or the sea bottom</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Newsprint</Template>
  <TotalTime>9421</TotalTime>
  <Words>3444</Words>
  <Application>Microsoft Office PowerPoint</Application>
  <PresentationFormat>On-screen Show (4:3)</PresentationFormat>
  <Paragraphs>347</Paragraphs>
  <Slides>55</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55</vt:i4>
      </vt:variant>
    </vt:vector>
  </HeadingPairs>
  <TitlesOfParts>
    <vt:vector size="57" baseType="lpstr">
      <vt:lpstr>NewsPrint</vt:lpstr>
      <vt:lpstr>Packager Shell Object</vt:lpstr>
      <vt:lpstr>Coastal Hazards</vt:lpstr>
      <vt:lpstr>Learning Objectives</vt:lpstr>
      <vt:lpstr>Introduction to Coastal Hazards</vt:lpstr>
      <vt:lpstr> Hazardous Coastal Processes</vt:lpstr>
      <vt:lpstr>Introduction to Coastal Hazards</vt:lpstr>
      <vt:lpstr>Coastal Processes</vt:lpstr>
      <vt:lpstr>Waves</vt:lpstr>
      <vt:lpstr>PowerPoint Presentation</vt:lpstr>
      <vt:lpstr>Parts and Measurements of Waves</vt:lpstr>
      <vt:lpstr>PowerPoint Presentation</vt:lpstr>
      <vt:lpstr>Wave Motion</vt:lpstr>
      <vt:lpstr>Kinds of Waves</vt:lpstr>
      <vt:lpstr>Waves of Oscillation and Transition</vt:lpstr>
      <vt:lpstr>Waves of Transition</vt:lpstr>
      <vt:lpstr>Waves of Transition</vt:lpstr>
      <vt:lpstr>Wave Variations along a Coastline</vt:lpstr>
      <vt:lpstr>Effects of Wave Refraction</vt:lpstr>
      <vt:lpstr>PowerPoint Presentation</vt:lpstr>
      <vt:lpstr>Wave Refraction</vt:lpstr>
      <vt:lpstr>Breaking Waves</vt:lpstr>
      <vt:lpstr>PowerPoint Presentation</vt:lpstr>
      <vt:lpstr>Beach Landforms</vt:lpstr>
      <vt:lpstr>Beach Features and Processes</vt:lpstr>
      <vt:lpstr>Beach Features and Processes</vt:lpstr>
      <vt:lpstr>PowerPoint Presentation</vt:lpstr>
      <vt:lpstr>PowerPoint Presentation</vt:lpstr>
      <vt:lpstr>Sand Transport</vt:lpstr>
      <vt:lpstr>Sand Transport</vt:lpstr>
      <vt:lpstr>Sea Level Change </vt:lpstr>
      <vt:lpstr>Sea Level Change </vt:lpstr>
      <vt:lpstr>Sea Level Change </vt:lpstr>
      <vt:lpstr>Sea Level Change </vt:lpstr>
      <vt:lpstr>Sea Level Change </vt:lpstr>
      <vt:lpstr>Tides</vt:lpstr>
      <vt:lpstr>PowerPoint Presentation</vt:lpstr>
      <vt:lpstr>PowerPoint Presentation</vt:lpstr>
      <vt:lpstr>Geographic Regions at Risk for Coastal Hazards </vt:lpstr>
      <vt:lpstr>PowerPoint Presentation</vt:lpstr>
      <vt:lpstr>Rip Currents</vt:lpstr>
      <vt:lpstr>PowerPoint Presentation</vt:lpstr>
      <vt:lpstr>Coastal Erosion</vt:lpstr>
      <vt:lpstr>PowerPoint Presentation</vt:lpstr>
      <vt:lpstr>Cliff Erosion</vt:lpstr>
      <vt:lpstr>PowerPoint Presentation</vt:lpstr>
      <vt:lpstr>PowerPoint Presentation</vt:lpstr>
      <vt:lpstr>Linkages with Other Coastal Process</vt:lpstr>
      <vt:lpstr>Natural Service Functions of Coastal Processes</vt:lpstr>
      <vt:lpstr>Natural Services of Coastal Processes</vt:lpstr>
      <vt:lpstr>PowerPoint Presentation</vt:lpstr>
      <vt:lpstr>Human Interaction with Coastal Processes</vt:lpstr>
      <vt:lpstr>Human Alterations on Coastal Areas</vt:lpstr>
      <vt:lpstr>Human Alternations Coastal Areas</vt:lpstr>
      <vt:lpstr>PowerPoint Presentation</vt:lpstr>
      <vt:lpstr>Perception of and Adjustment to Coastal Hazards</vt:lpstr>
      <vt:lpstr>Adjustment to Coastal Hazards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Portraying the Earth</dc:title>
  <dc:creator>Cindy Clark</dc:creator>
  <cp:lastModifiedBy>Cindy Clark</cp:lastModifiedBy>
  <cp:revision>411</cp:revision>
  <dcterms:created xsi:type="dcterms:W3CDTF">2007-09-03T15:50:30Z</dcterms:created>
  <dcterms:modified xsi:type="dcterms:W3CDTF">2014-11-03T01:30:52Z</dcterms:modified>
</cp:coreProperties>
</file>